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95"/>
  </p:notesMasterIdLst>
  <p:sldIdLst>
    <p:sldId id="256" r:id="rId4"/>
    <p:sldId id="257" r:id="rId5"/>
    <p:sldId id="258" r:id="rId6"/>
    <p:sldId id="259" r:id="rId7"/>
    <p:sldId id="306" r:id="rId8"/>
    <p:sldId id="307" r:id="rId9"/>
    <p:sldId id="308" r:id="rId10"/>
    <p:sldId id="309" r:id="rId11"/>
    <p:sldId id="310" r:id="rId12"/>
    <p:sldId id="311" r:id="rId13"/>
    <p:sldId id="312" r:id="rId14"/>
    <p:sldId id="313" r:id="rId15"/>
    <p:sldId id="314" r:id="rId16"/>
    <p:sldId id="315" r:id="rId17"/>
    <p:sldId id="358" r:id="rId18"/>
    <p:sldId id="316" r:id="rId19"/>
    <p:sldId id="317" r:id="rId20"/>
    <p:sldId id="260" r:id="rId21"/>
    <p:sldId id="261" r:id="rId22"/>
    <p:sldId id="318" r:id="rId23"/>
    <p:sldId id="262" r:id="rId24"/>
    <p:sldId id="263" r:id="rId25"/>
    <p:sldId id="298" r:id="rId26"/>
    <p:sldId id="269" r:id="rId27"/>
    <p:sldId id="265" r:id="rId28"/>
    <p:sldId id="294" r:id="rId29"/>
    <p:sldId id="295" r:id="rId30"/>
    <p:sldId id="296" r:id="rId31"/>
    <p:sldId id="297" r:id="rId32"/>
    <p:sldId id="268" r:id="rId33"/>
    <p:sldId id="299" r:id="rId34"/>
    <p:sldId id="272" r:id="rId35"/>
    <p:sldId id="300" r:id="rId36"/>
    <p:sldId id="270" r:id="rId37"/>
    <p:sldId id="271" r:id="rId38"/>
    <p:sldId id="304" r:id="rId39"/>
    <p:sldId id="301" r:id="rId40"/>
    <p:sldId id="302" r:id="rId41"/>
    <p:sldId id="303" r:id="rId42"/>
    <p:sldId id="305" r:id="rId43"/>
    <p:sldId id="319" r:id="rId44"/>
    <p:sldId id="264" r:id="rId45"/>
    <p:sldId id="320" r:id="rId46"/>
    <p:sldId id="321" r:id="rId47"/>
    <p:sldId id="322" r:id="rId48"/>
    <p:sldId id="323" r:id="rId49"/>
    <p:sldId id="327" r:id="rId50"/>
    <p:sldId id="330" r:id="rId51"/>
    <p:sldId id="328" r:id="rId52"/>
    <p:sldId id="329" r:id="rId53"/>
    <p:sldId id="331" r:id="rId54"/>
    <p:sldId id="332" r:id="rId55"/>
    <p:sldId id="333" r:id="rId56"/>
    <p:sldId id="337" r:id="rId57"/>
    <p:sldId id="336" r:id="rId58"/>
    <p:sldId id="338" r:id="rId59"/>
    <p:sldId id="340" r:id="rId60"/>
    <p:sldId id="339" r:id="rId61"/>
    <p:sldId id="341" r:id="rId62"/>
    <p:sldId id="342" r:id="rId63"/>
    <p:sldId id="343" r:id="rId64"/>
    <p:sldId id="344" r:id="rId65"/>
    <p:sldId id="345" r:id="rId66"/>
    <p:sldId id="347" r:id="rId67"/>
    <p:sldId id="346" r:id="rId68"/>
    <p:sldId id="348" r:id="rId69"/>
    <p:sldId id="349" r:id="rId70"/>
    <p:sldId id="352" r:id="rId71"/>
    <p:sldId id="350" r:id="rId72"/>
    <p:sldId id="351" r:id="rId73"/>
    <p:sldId id="357" r:id="rId74"/>
    <p:sldId id="266" r:id="rId75"/>
    <p:sldId id="274" r:id="rId76"/>
    <p:sldId id="277" r:id="rId77"/>
    <p:sldId id="276" r:id="rId78"/>
    <p:sldId id="286" r:id="rId79"/>
    <p:sldId id="278" r:id="rId80"/>
    <p:sldId id="279" r:id="rId81"/>
    <p:sldId id="280" r:id="rId82"/>
    <p:sldId id="281" r:id="rId83"/>
    <p:sldId id="282" r:id="rId84"/>
    <p:sldId id="283" r:id="rId85"/>
    <p:sldId id="284" r:id="rId86"/>
    <p:sldId id="285" r:id="rId87"/>
    <p:sldId id="287" r:id="rId88"/>
    <p:sldId id="288" r:id="rId89"/>
    <p:sldId id="289" r:id="rId90"/>
    <p:sldId id="290" r:id="rId91"/>
    <p:sldId id="291" r:id="rId92"/>
    <p:sldId id="292" r:id="rId93"/>
    <p:sldId id="293" r:id="rId94"/>
  </p:sldIdLst>
  <p:sldSz cx="9144000" cy="5143500" type="screen16x9"/>
  <p:notesSz cx="6858000" cy="9144000"/>
  <p:embeddedFontLst>
    <p:embeddedFont>
      <p:font typeface="Amatic SC" panose="020B0604020202020204" charset="-79"/>
      <p:regular r:id="rId96"/>
      <p:bold r:id="rId97"/>
    </p:embeddedFont>
    <p:embeddedFont>
      <p:font typeface="Proxima Nova Semibold" panose="020B0604020202020204" charset="0"/>
      <p:regular r:id="rId98"/>
      <p:bold r:id="rId99"/>
      <p:boldItalic r:id="rId100"/>
    </p:embeddedFont>
    <p:embeddedFont>
      <p:font typeface="Roboto Medium" panose="020B0604020202020204" charset="0"/>
      <p:regular r:id="rId101"/>
      <p:bold r:id="rId102"/>
      <p:italic r:id="rId103"/>
      <p:boldItalic r:id="rId104"/>
    </p:embeddedFont>
    <p:embeddedFont>
      <p:font typeface="Didact Gothic" panose="020B0604020202020204" charset="0"/>
      <p:regular r:id="rId105"/>
    </p:embeddedFont>
    <p:embeddedFont>
      <p:font typeface="Calibri" panose="020F0502020204030204" pitchFamily="34" charset="0"/>
      <p:regular r:id="rId106"/>
      <p:bold r:id="rId107"/>
      <p:italic r:id="rId108"/>
      <p:boldItalic r:id="rId109"/>
    </p:embeddedFont>
    <p:embeddedFont>
      <p:font typeface="Bree Serif" panose="020B0604020202020204" charset="0"/>
      <p:regular r:id="rId110"/>
    </p:embeddedFont>
    <p:embeddedFont>
      <p:font typeface="Roboto Light" panose="020B0604020202020204" charset="0"/>
      <p:regular r:id="rId111"/>
      <p:bold r:id="rId112"/>
      <p:italic r:id="rId113"/>
      <p:boldItalic r:id="rId114"/>
    </p:embeddedFont>
    <p:embeddedFont>
      <p:font typeface="Proxima Nova" panose="020B0604020202020204" charset="0"/>
      <p:regular r:id="rId115"/>
      <p:bold r:id="rId116"/>
      <p:italic r:id="rId117"/>
      <p:boldItalic r:id="rId118"/>
    </p:embeddedFont>
    <p:embeddedFont>
      <p:font typeface="Roboto Thin" panose="020B0604020202020204" charset="0"/>
      <p:regular r:id="rId119"/>
      <p:bold r:id="rId120"/>
      <p:italic r:id="rId121"/>
      <p:boldItalic r:id="rId122"/>
    </p:embeddedFont>
    <p:embeddedFont>
      <p:font typeface="Roboto Mono Thin" panose="020B0604020202020204" charset="0"/>
      <p:regular r:id="rId123"/>
      <p:bold r:id="rId124"/>
      <p:italic r:id="rId125"/>
      <p:boldItalic r:id="rId126"/>
    </p:embeddedFont>
    <p:embeddedFont>
      <p:font typeface="Roboto Black" panose="020B0604020202020204" charset="0"/>
      <p:bold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44032-805F-444B-8A03-B432608A649F}">
  <a:tblStyle styleId="{1FF44032-805F-444B-8A03-B432608A64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89907" autoAdjust="0"/>
  </p:normalViewPr>
  <p:slideViewPr>
    <p:cSldViewPr snapToGrid="0">
      <p:cViewPr varScale="1">
        <p:scale>
          <a:sx n="87" d="100"/>
          <a:sy n="87" d="100"/>
        </p:scale>
        <p:origin x="11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7.fntdata"/><Relationship Id="rId16" Type="http://schemas.openxmlformats.org/officeDocument/2006/relationships/slide" Target="slides/slide13.xml"/><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font" Target="fonts/font3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6.fntdata"/><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21</a:t>
            </a:r>
          </a:p>
          <a:p>
            <a:pPr marL="0" lvl="0" indent="0" algn="l" rtl="0">
              <a:spcBef>
                <a:spcPts val="0"/>
              </a:spcBef>
              <a:spcAft>
                <a:spcPts val="0"/>
              </a:spcAft>
              <a:buNone/>
            </a:pPr>
            <a:r>
              <a:rPr lang="fr-FR" baseline="0" dirty="0" smtClean="0"/>
              <a:t>Test de l’API après résolution</a:t>
            </a:r>
            <a:endParaRPr dirty="0"/>
          </a:p>
        </p:txBody>
      </p:sp>
    </p:spTree>
    <p:extLst>
      <p:ext uri="{BB962C8B-B14F-4D97-AF65-F5344CB8AC3E}">
        <p14:creationId xmlns:p14="http://schemas.microsoft.com/office/powerpoint/2010/main" val="391174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23 </a:t>
            </a:r>
          </a:p>
          <a:p>
            <a:pPr marL="0" lvl="0" indent="0" algn="l" rtl="0">
              <a:spcBef>
                <a:spcPts val="0"/>
              </a:spcBef>
              <a:spcAft>
                <a:spcPts val="0"/>
              </a:spcAft>
              <a:buNone/>
            </a:pPr>
            <a:r>
              <a:rPr lang="fr-FR" baseline="0" dirty="0" smtClean="0"/>
              <a:t>Conclusion</a:t>
            </a:r>
            <a:endParaRPr dirty="0"/>
          </a:p>
        </p:txBody>
      </p:sp>
    </p:spTree>
    <p:extLst>
      <p:ext uri="{BB962C8B-B14F-4D97-AF65-F5344CB8AC3E}">
        <p14:creationId xmlns:p14="http://schemas.microsoft.com/office/powerpoint/2010/main" val="8253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Dossier</a:t>
            </a:r>
            <a:r>
              <a:rPr lang="fr-FR" baseline="0" dirty="0" smtClean="0"/>
              <a:t> Pro intro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014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5</a:t>
            </a:r>
            <a:endParaRPr dirty="0"/>
          </a:p>
        </p:txBody>
      </p:sp>
    </p:spTree>
    <p:extLst>
      <p:ext uri="{BB962C8B-B14F-4D97-AF65-F5344CB8AC3E}">
        <p14:creationId xmlns:p14="http://schemas.microsoft.com/office/powerpoint/2010/main" val="87805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7</a:t>
            </a:r>
            <a:endParaRPr dirty="0"/>
          </a:p>
        </p:txBody>
      </p:sp>
    </p:spTree>
    <p:extLst>
      <p:ext uri="{BB962C8B-B14F-4D97-AF65-F5344CB8AC3E}">
        <p14:creationId xmlns:p14="http://schemas.microsoft.com/office/powerpoint/2010/main" val="1928787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7</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a deux objets principaux définis : `Quiz` et `Question`. </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 Quiz » a des propriétés comme `questions` (un tableau qui contient toutes les questions)</a:t>
            </a:r>
            <a:r>
              <a:rPr lang="fr-FR" sz="1100" b="0" i="0" u="none" strike="noStrike" cap="none" baseline="0" dirty="0" smtClean="0">
                <a:solidFill>
                  <a:srgbClr val="000000"/>
                </a:solidFill>
                <a:effectLst/>
                <a:latin typeface="Arial"/>
                <a:ea typeface="Arial"/>
                <a:cs typeface="Arial"/>
                <a:sym typeface="Arial"/>
              </a:rPr>
              <a:t> + méthode </a:t>
            </a:r>
            <a:r>
              <a:rPr lang="fr-FR" sz="1100" b="0" i="0" u="none" strike="noStrike" cap="none" baseline="0" dirty="0" err="1" smtClean="0">
                <a:solidFill>
                  <a:srgbClr val="000000"/>
                </a:solidFill>
                <a:effectLst/>
                <a:latin typeface="Arial"/>
                <a:ea typeface="Arial"/>
                <a:cs typeface="Arial"/>
                <a:sym typeface="Arial"/>
              </a:rPr>
              <a:t>addQuestions</a:t>
            </a:r>
            <a:r>
              <a:rPr lang="fr-FR" sz="1100" b="0" i="0" u="none" strike="noStrike" cap="none" baseline="0" dirty="0" smtClean="0">
                <a:solidFill>
                  <a:srgbClr val="000000"/>
                </a:solidFill>
                <a:effectLst/>
                <a:latin typeface="Arial"/>
                <a:ea typeface="Arial"/>
                <a:cs typeface="Arial"/>
                <a:sym typeface="Arial"/>
              </a:rPr>
              <a:t> pour ajouter des questions</a:t>
            </a:r>
          </a:p>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 Question » représente une question individuelle du quiz. Il a des propriétés comme `</a:t>
            </a:r>
            <a:r>
              <a:rPr lang="fr-FR" sz="1100" b="0" i="0" u="none" strike="noStrike" cap="none" dirty="0" err="1" smtClean="0">
                <a:solidFill>
                  <a:srgbClr val="000000"/>
                </a:solidFill>
                <a:effectLst/>
                <a:latin typeface="Arial"/>
                <a:ea typeface="Arial"/>
                <a:cs typeface="Arial"/>
                <a:sym typeface="Arial"/>
              </a:rPr>
              <a:t>title</a:t>
            </a:r>
            <a:r>
              <a:rPr lang="fr-FR" sz="1100" b="0" i="0" u="none" strike="noStrike" cap="none" dirty="0" smtClean="0">
                <a:solidFill>
                  <a:srgbClr val="000000"/>
                </a:solidFill>
                <a:effectLst/>
                <a:latin typeface="Arial"/>
                <a:ea typeface="Arial"/>
                <a:cs typeface="Arial"/>
                <a:sym typeface="Arial"/>
              </a:rPr>
              <a:t>` (le titre de la question), `</a:t>
            </a:r>
            <a:r>
              <a:rPr lang="fr-FR" sz="1100" b="0" i="0" u="none" strike="noStrike" cap="none" dirty="0" err="1" smtClean="0">
                <a:solidFill>
                  <a:srgbClr val="000000"/>
                </a:solidFill>
                <a:effectLst/>
                <a:latin typeface="Arial"/>
                <a:ea typeface="Arial"/>
                <a:cs typeface="Arial"/>
                <a:sym typeface="Arial"/>
              </a:rPr>
              <a:t>answers</a:t>
            </a:r>
            <a:r>
              <a:rPr lang="fr-FR" sz="1100" b="0" i="0" u="none" strike="noStrike" cap="none" dirty="0" smtClean="0">
                <a:solidFill>
                  <a:srgbClr val="000000"/>
                </a:solidFill>
                <a:effectLst/>
                <a:latin typeface="Arial"/>
                <a:ea typeface="Arial"/>
                <a:cs typeface="Arial"/>
                <a:sym typeface="Arial"/>
              </a:rPr>
              <a:t>` (un tableau des réponses possibles) et `</a:t>
            </a:r>
            <a:r>
              <a:rPr lang="fr-FR" sz="1100" b="0" i="0" u="none" strike="noStrike" cap="none" dirty="0" err="1" smtClean="0">
                <a:solidFill>
                  <a:srgbClr val="000000"/>
                </a:solidFill>
                <a:effectLst/>
                <a:latin typeface="Arial"/>
                <a:ea typeface="Arial"/>
                <a:cs typeface="Arial"/>
                <a:sym typeface="Arial"/>
              </a:rPr>
              <a:t>answerCorrect</a:t>
            </a:r>
            <a:r>
              <a:rPr lang="fr-FR" sz="1100" b="0" i="0" u="none" strike="noStrike" cap="none" dirty="0" smtClean="0">
                <a:solidFill>
                  <a:srgbClr val="000000"/>
                </a:solidFill>
                <a:effectLst/>
                <a:latin typeface="Arial"/>
                <a:ea typeface="Arial"/>
                <a:cs typeface="Arial"/>
                <a:sym typeface="Arial"/>
              </a:rPr>
              <a:t>` (la bonne réponse). </a:t>
            </a:r>
            <a:endParaRPr dirty="0"/>
          </a:p>
        </p:txBody>
      </p:sp>
    </p:spTree>
    <p:extLst>
      <p:ext uri="{BB962C8B-B14F-4D97-AF65-F5344CB8AC3E}">
        <p14:creationId xmlns:p14="http://schemas.microsoft.com/office/powerpoint/2010/main" val="729842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10</a:t>
            </a:r>
            <a:endParaRPr dirty="0"/>
          </a:p>
        </p:txBody>
      </p:sp>
    </p:spTree>
    <p:extLst>
      <p:ext uri="{BB962C8B-B14F-4D97-AF65-F5344CB8AC3E}">
        <p14:creationId xmlns:p14="http://schemas.microsoft.com/office/powerpoint/2010/main" val="249928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10</a:t>
            </a:r>
            <a:endParaRPr dirty="0"/>
          </a:p>
        </p:txBody>
      </p:sp>
    </p:spTree>
    <p:extLst>
      <p:ext uri="{BB962C8B-B14F-4D97-AF65-F5344CB8AC3E}">
        <p14:creationId xmlns:p14="http://schemas.microsoft.com/office/powerpoint/2010/main" val="3025702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13</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13</a:t>
            </a:r>
            <a:endParaRPr dirty="0"/>
          </a:p>
        </p:txBody>
      </p:sp>
    </p:spTree>
    <p:extLst>
      <p:ext uri="{BB962C8B-B14F-4D97-AF65-F5344CB8AC3E}">
        <p14:creationId xmlns:p14="http://schemas.microsoft.com/office/powerpoint/2010/main" val="31337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13</a:t>
            </a:r>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17</a:t>
            </a:r>
            <a:endParaRPr dirty="0"/>
          </a:p>
        </p:txBody>
      </p:sp>
    </p:spTree>
    <p:extLst>
      <p:ext uri="{BB962C8B-B14F-4D97-AF65-F5344CB8AC3E}">
        <p14:creationId xmlns:p14="http://schemas.microsoft.com/office/powerpoint/2010/main" val="256290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20</a:t>
            </a:r>
            <a:endParaRPr dirty="0"/>
          </a:p>
        </p:txBody>
      </p:sp>
    </p:spTree>
    <p:extLst>
      <p:ext uri="{BB962C8B-B14F-4D97-AF65-F5344CB8AC3E}">
        <p14:creationId xmlns:p14="http://schemas.microsoft.com/office/powerpoint/2010/main" val="343868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22</a:t>
            </a:r>
            <a:endParaRPr dirty="0"/>
          </a:p>
        </p:txBody>
      </p:sp>
    </p:spTree>
    <p:extLst>
      <p:ext uri="{BB962C8B-B14F-4D97-AF65-F5344CB8AC3E}">
        <p14:creationId xmlns:p14="http://schemas.microsoft.com/office/powerpoint/2010/main" val="41439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23</a:t>
            </a:r>
            <a:endParaRPr dirty="0"/>
          </a:p>
        </p:txBody>
      </p:sp>
    </p:spTree>
    <p:extLst>
      <p:ext uri="{BB962C8B-B14F-4D97-AF65-F5344CB8AC3E}">
        <p14:creationId xmlns:p14="http://schemas.microsoft.com/office/powerpoint/2010/main" val="1957138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26</a:t>
            </a:r>
          </a:p>
          <a:p>
            <a:pPr marL="0" lvl="0" indent="0" algn="l" rtl="0">
              <a:spcBef>
                <a:spcPts val="0"/>
              </a:spcBef>
              <a:spcAft>
                <a:spcPts val="0"/>
              </a:spcAft>
              <a:buNone/>
            </a:pPr>
            <a:r>
              <a:rPr lang="fr-FR" dirty="0" smtClean="0"/>
              <a:t>Utilisation d’un </a:t>
            </a:r>
            <a:r>
              <a:rPr lang="fr-FR" dirty="0" err="1" smtClean="0"/>
              <a:t>carousel</a:t>
            </a:r>
            <a:r>
              <a:rPr lang="fr-FR" dirty="0" smtClean="0"/>
              <a:t> en </a:t>
            </a:r>
            <a:r>
              <a:rPr lang="fr-FR" dirty="0" err="1" smtClean="0"/>
              <a:t>javascript</a:t>
            </a:r>
            <a:r>
              <a:rPr lang="fr-FR" dirty="0" smtClean="0"/>
              <a:t> pour de l’animation</a:t>
            </a:r>
            <a:endParaRPr dirty="0"/>
          </a:p>
        </p:txBody>
      </p:sp>
    </p:spTree>
    <p:extLst>
      <p:ext uri="{BB962C8B-B14F-4D97-AF65-F5344CB8AC3E}">
        <p14:creationId xmlns:p14="http://schemas.microsoft.com/office/powerpoint/2010/main" val="50899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28</a:t>
            </a:r>
          </a:p>
          <a:p>
            <a:pPr marL="0" lvl="0" indent="0" algn="l" rtl="0">
              <a:spcBef>
                <a:spcPts val="0"/>
              </a:spcBef>
              <a:spcAft>
                <a:spcPts val="0"/>
              </a:spcAft>
              <a:buNone/>
            </a:pPr>
            <a:r>
              <a:rPr lang="fr-FR" dirty="0" smtClean="0"/>
              <a:t>Création du MCD</a:t>
            </a:r>
          </a:p>
          <a:p>
            <a:pPr marL="0" lvl="0" indent="0" algn="l" rtl="0">
              <a:spcBef>
                <a:spcPts val="0"/>
              </a:spcBef>
              <a:spcAft>
                <a:spcPts val="0"/>
              </a:spcAft>
              <a:buNone/>
            </a:pPr>
            <a:r>
              <a:rPr lang="fr-FR" dirty="0" smtClean="0"/>
              <a:t>Intégration du script SQL</a:t>
            </a:r>
            <a:r>
              <a:rPr lang="fr-FR" baseline="0" dirty="0"/>
              <a:t> </a:t>
            </a:r>
            <a:r>
              <a:rPr lang="fr-FR" baseline="0" dirty="0" smtClean="0"/>
              <a:t>à la page 30</a:t>
            </a:r>
            <a:endParaRPr lang="fr-FR" dirty="0" smtClean="0"/>
          </a:p>
        </p:txBody>
      </p:sp>
    </p:spTree>
    <p:extLst>
      <p:ext uri="{BB962C8B-B14F-4D97-AF65-F5344CB8AC3E}">
        <p14:creationId xmlns:p14="http://schemas.microsoft.com/office/powerpoint/2010/main" val="469871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32</a:t>
            </a:r>
          </a:p>
          <a:p>
            <a:r>
              <a:rPr lang="fr-FR" sz="1100" b="0" i="0" u="none" strike="noStrike" cap="none" dirty="0" smtClean="0">
                <a:solidFill>
                  <a:srgbClr val="000000"/>
                </a:solidFill>
                <a:effectLst/>
                <a:latin typeface="Arial"/>
                <a:ea typeface="Arial"/>
                <a:cs typeface="Arial"/>
                <a:sym typeface="Arial"/>
              </a:rPr>
              <a:t>Le Modèle correspond à la logique de l'application. Il gère les données, les règles de l'application et les interactions avec la base de données.</a:t>
            </a:r>
          </a:p>
          <a:p>
            <a:r>
              <a:rPr lang="fr-FR" sz="1100" b="0" i="0" u="none" strike="noStrike" cap="none" dirty="0" smtClean="0">
                <a:solidFill>
                  <a:srgbClr val="000000"/>
                </a:solidFill>
                <a:effectLst/>
                <a:latin typeface="Arial"/>
                <a:ea typeface="Arial"/>
                <a:cs typeface="Arial"/>
                <a:sym typeface="Arial"/>
              </a:rPr>
              <a:t>La Vue c'est la représentation graphique des données, généralement ce que l'utilisateur voit à l'écran (interface utilisateur).</a:t>
            </a:r>
          </a:p>
          <a:p>
            <a:r>
              <a:rPr lang="fr-FR" sz="1100" b="0" i="0" u="none" strike="noStrike" cap="none" dirty="0" smtClean="0">
                <a:solidFill>
                  <a:srgbClr val="000000"/>
                </a:solidFill>
                <a:effectLst/>
                <a:latin typeface="Arial"/>
                <a:ea typeface="Arial"/>
                <a:cs typeface="Arial"/>
                <a:sym typeface="Arial"/>
              </a:rPr>
              <a:t>Le Contrôleur fait le lien entre le modèle et la vue. Il reçoit les entrées de l'utilisateur et les transforme en instructions pour le modèle ou la vue.</a:t>
            </a:r>
          </a:p>
          <a:p>
            <a:r>
              <a:rPr lang="fr-FR" sz="1100" b="0" i="0" u="none" strike="noStrike" cap="none" dirty="0" smtClean="0">
                <a:solidFill>
                  <a:srgbClr val="000000"/>
                </a:solidFill>
                <a:effectLst/>
                <a:latin typeface="Arial"/>
                <a:ea typeface="Arial"/>
                <a:cs typeface="Arial"/>
                <a:sym typeface="Arial"/>
              </a:rPr>
              <a:t>L'idée est de séparer les préoccupations, ce qui facilite la gestion des parties complexes, rend l'application plus flexible et facilite la maintenance et l'évolutivité.</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a:t>
            </a: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permet une meilleure sécurisation du code, une maintenabilité plus aisée et assurera la cohérence globale du site.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34</a:t>
            </a:r>
            <a:endParaRPr dirty="0"/>
          </a:p>
        </p:txBody>
      </p:sp>
    </p:spTree>
    <p:extLst>
      <p:ext uri="{BB962C8B-B14F-4D97-AF65-F5344CB8AC3E}">
        <p14:creationId xmlns:p14="http://schemas.microsoft.com/office/powerpoint/2010/main" val="4259864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35</a:t>
            </a:r>
          </a:p>
          <a:p>
            <a:pPr marL="0" lvl="0" indent="0" algn="l" rtl="0">
              <a:spcBef>
                <a:spcPts val="0"/>
              </a:spcBef>
              <a:spcAft>
                <a:spcPts val="0"/>
              </a:spcAft>
              <a:buNone/>
            </a:pPr>
            <a:r>
              <a:rPr lang="fr-FR" dirty="0" smtClean="0"/>
              <a:t>Détailler les informations des tables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36</a:t>
            </a:r>
          </a:p>
          <a:p>
            <a:pPr marL="0" lvl="0" indent="0" algn="l" rtl="0">
              <a:spcBef>
                <a:spcPts val="0"/>
              </a:spcBef>
              <a:spcAft>
                <a:spcPts val="0"/>
              </a:spcAft>
              <a:buNone/>
            </a:pPr>
            <a:r>
              <a:rPr lang="fr-FR" dirty="0" smtClean="0"/>
              <a:t>Destinée à gérer la connexion à la BDD</a:t>
            </a:r>
            <a:r>
              <a:rPr lang="fr-FR" baseline="0" dirty="0" smtClean="0"/>
              <a:t> en utilisant PDO une fonction de PHP</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37</a:t>
            </a:r>
            <a:endParaRPr dirty="0"/>
          </a:p>
        </p:txBody>
      </p:sp>
    </p:spTree>
    <p:extLst>
      <p:ext uri="{BB962C8B-B14F-4D97-AF65-F5344CB8AC3E}">
        <p14:creationId xmlns:p14="http://schemas.microsoft.com/office/powerpoint/2010/main" val="2470170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39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6795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43</a:t>
            </a:r>
            <a:endParaRPr dirty="0"/>
          </a:p>
        </p:txBody>
      </p:sp>
    </p:spTree>
    <p:extLst>
      <p:ext uri="{BB962C8B-B14F-4D97-AF65-F5344CB8AC3E}">
        <p14:creationId xmlns:p14="http://schemas.microsoft.com/office/powerpoint/2010/main" val="1381975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sz="1100" b="0" i="0" u="none" strike="noStrike" cap="none" dirty="0" smtClean="0">
                <a:solidFill>
                  <a:srgbClr val="000000"/>
                </a:solidFill>
                <a:effectLst/>
                <a:latin typeface="Arial"/>
                <a:ea typeface="Arial"/>
                <a:cs typeface="Arial"/>
                <a:sym typeface="Arial"/>
              </a:rPr>
              <a:t>Page 44</a:t>
            </a:r>
          </a:p>
          <a:p>
            <a:r>
              <a:rPr lang="fr-FR" sz="1100" b="0" i="0" u="none" strike="noStrike" cap="none" dirty="0" smtClean="0">
                <a:solidFill>
                  <a:srgbClr val="000000"/>
                </a:solidFill>
                <a:effectLst/>
                <a:latin typeface="Arial"/>
                <a:ea typeface="Arial"/>
                <a:cs typeface="Arial"/>
                <a:sym typeface="Arial"/>
              </a:rPr>
              <a:t>Tous les albums sont récupérés et à disposition dans la variable $albums.</a:t>
            </a:r>
          </a:p>
          <a:p>
            <a:r>
              <a:rPr lang="fr-FR" sz="1100" b="0" i="0" u="none" strike="noStrike" cap="none" dirty="0" smtClean="0">
                <a:solidFill>
                  <a:srgbClr val="000000"/>
                </a:solidFill>
                <a:effectLst/>
                <a:latin typeface="Arial"/>
                <a:ea typeface="Arial"/>
                <a:cs typeface="Arial"/>
                <a:sym typeface="Arial"/>
              </a:rPr>
              <a:t>Pour chaque album, il génère un bloc div avec une carte </a:t>
            </a:r>
            <a:r>
              <a:rPr lang="fr-FR" sz="1100" b="0" i="0" u="none" strike="noStrike" cap="none" dirty="0" err="1" smtClean="0">
                <a:solidFill>
                  <a:srgbClr val="000000"/>
                </a:solidFill>
                <a:effectLst/>
                <a:latin typeface="Arial"/>
                <a:ea typeface="Arial"/>
                <a:cs typeface="Arial"/>
                <a:sym typeface="Arial"/>
              </a:rPr>
              <a:t>Bootstrap</a:t>
            </a:r>
            <a:r>
              <a:rPr lang="fr-FR"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81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Dossier</a:t>
            </a:r>
            <a:r>
              <a:rPr lang="fr-FR" baseline="0" dirty="0" smtClean="0"/>
              <a:t> Projet intro</a:t>
            </a:r>
          </a:p>
          <a:p>
            <a:pPr marL="0" lvl="0" indent="0" algn="l" rtl="0">
              <a:spcBef>
                <a:spcPts val="0"/>
              </a:spcBef>
              <a:spcAft>
                <a:spcPts val="0"/>
              </a:spcAft>
              <a:buNone/>
            </a:pPr>
            <a:r>
              <a:rPr lang="fr-FR" baseline="0" dirty="0" smtClean="0"/>
              <a:t>Présentation de l’entreprise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681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sz="1100" b="0" i="0" u="none" strike="noStrike" cap="none" dirty="0" smtClean="0">
                <a:solidFill>
                  <a:srgbClr val="000000"/>
                </a:solidFill>
                <a:effectLst/>
                <a:latin typeface="Arial"/>
                <a:ea typeface="Arial"/>
                <a:cs typeface="Arial"/>
                <a:sym typeface="Arial"/>
              </a:rPr>
              <a:t>Page 44</a:t>
            </a:r>
          </a:p>
          <a:p>
            <a:r>
              <a:rPr lang="fr-FR" sz="1100" b="0" i="0" u="none" strike="noStrike" cap="none" dirty="0" smtClean="0">
                <a:solidFill>
                  <a:srgbClr val="000000"/>
                </a:solidFill>
                <a:effectLst/>
                <a:latin typeface="Arial"/>
                <a:ea typeface="Arial"/>
                <a:cs typeface="Arial"/>
                <a:sym typeface="Arial"/>
              </a:rPr>
              <a:t>Tous les albums sont récupérés et à disposition dans la variable $albums.</a:t>
            </a:r>
          </a:p>
          <a:p>
            <a:r>
              <a:rPr lang="fr-FR" sz="1100" b="0" i="0" u="none" strike="noStrike" cap="none" dirty="0" smtClean="0">
                <a:solidFill>
                  <a:srgbClr val="000000"/>
                </a:solidFill>
                <a:effectLst/>
                <a:latin typeface="Arial"/>
                <a:ea typeface="Arial"/>
                <a:cs typeface="Arial"/>
                <a:sym typeface="Arial"/>
              </a:rPr>
              <a:t>Pour chaque album, il génère un bloc div avec une carte </a:t>
            </a:r>
            <a:r>
              <a:rPr lang="fr-FR" sz="1100" b="0" i="0" u="none" strike="noStrike" cap="none" dirty="0" err="1" smtClean="0">
                <a:solidFill>
                  <a:srgbClr val="000000"/>
                </a:solidFill>
                <a:effectLst/>
                <a:latin typeface="Arial"/>
                <a:ea typeface="Arial"/>
                <a:cs typeface="Arial"/>
                <a:sym typeface="Arial"/>
              </a:rPr>
              <a:t>Bootstrap</a:t>
            </a:r>
            <a:r>
              <a:rPr lang="fr-FR"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9535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50</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51 à 53</a:t>
            </a:r>
            <a:endParaRPr dirty="0"/>
          </a:p>
        </p:txBody>
      </p:sp>
    </p:spTree>
    <p:extLst>
      <p:ext uri="{BB962C8B-B14F-4D97-AF65-F5344CB8AC3E}">
        <p14:creationId xmlns:p14="http://schemas.microsoft.com/office/powerpoint/2010/main" val="4197406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51 à 53</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1789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51 à 53</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5166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54</a:t>
            </a:r>
            <a:r>
              <a:rPr lang="fr-FR" baseline="0" dirty="0" smtClean="0"/>
              <a:t> à 61</a:t>
            </a:r>
            <a:endParaRPr dirty="0"/>
          </a:p>
        </p:txBody>
      </p:sp>
    </p:spTree>
    <p:extLst>
      <p:ext uri="{BB962C8B-B14F-4D97-AF65-F5344CB8AC3E}">
        <p14:creationId xmlns:p14="http://schemas.microsoft.com/office/powerpoint/2010/main" val="128222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54</a:t>
            </a:r>
            <a:r>
              <a:rPr lang="fr-FR" baseline="0" dirty="0" smtClean="0"/>
              <a:t> à 61</a:t>
            </a:r>
            <a:endParaRPr dirty="0"/>
          </a:p>
        </p:txBody>
      </p:sp>
    </p:spTree>
    <p:extLst>
      <p:ext uri="{BB962C8B-B14F-4D97-AF65-F5344CB8AC3E}">
        <p14:creationId xmlns:p14="http://schemas.microsoft.com/office/powerpoint/2010/main" val="35440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54</a:t>
            </a:r>
            <a:r>
              <a:rPr lang="fr-FR" baseline="0" dirty="0" smtClean="0"/>
              <a:t> à 61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Détaille de la fonction d’ajout image page 58</a:t>
            </a:r>
            <a:endParaRPr lang="fr-FR" dirty="0"/>
          </a:p>
        </p:txBody>
      </p:sp>
    </p:spTree>
    <p:extLst>
      <p:ext uri="{BB962C8B-B14F-4D97-AF65-F5344CB8AC3E}">
        <p14:creationId xmlns:p14="http://schemas.microsoft.com/office/powerpoint/2010/main" val="260122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54</a:t>
            </a:r>
            <a:r>
              <a:rPr lang="fr-FR" baseline="0" dirty="0" smtClean="0"/>
              <a:t> à 61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Résultat dans la BDD page 61</a:t>
            </a:r>
            <a:endParaRPr dirty="0"/>
          </a:p>
        </p:txBody>
      </p:sp>
    </p:spTree>
    <p:extLst>
      <p:ext uri="{BB962C8B-B14F-4D97-AF65-F5344CB8AC3E}">
        <p14:creationId xmlns:p14="http://schemas.microsoft.com/office/powerpoint/2010/main" val="48717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5 &amp; 6</a:t>
            </a:r>
            <a:endParaRPr lang="fr-FR"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dirty="0" smtClean="0">
                <a:solidFill>
                  <a:srgbClr val="000000"/>
                </a:solidFill>
                <a:effectLst/>
                <a:latin typeface="Arial"/>
                <a:cs typeface="Arial"/>
                <a:sym typeface="Arial"/>
              </a:rPr>
              <a:t>Cahier</a:t>
            </a:r>
            <a:r>
              <a:rPr lang="fr-FR" sz="1100" b="0" i="0" u="none" strike="noStrike" cap="none" baseline="0" dirty="0" smtClean="0">
                <a:solidFill>
                  <a:srgbClr val="000000"/>
                </a:solidFill>
                <a:effectLst/>
                <a:latin typeface="Arial"/>
                <a:cs typeface="Arial"/>
                <a:sym typeface="Arial"/>
              </a:rPr>
              <a:t> des charges + Maquettage</a:t>
            </a:r>
            <a:endParaRPr lang="fr-FR" dirty="0" smtClean="0"/>
          </a:p>
        </p:txBody>
      </p:sp>
    </p:spTree>
    <p:extLst>
      <p:ext uri="{BB962C8B-B14F-4D97-AF65-F5344CB8AC3E}">
        <p14:creationId xmlns:p14="http://schemas.microsoft.com/office/powerpoint/2010/main" val="583793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62 à 66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Je transforme le bouton en mini-formulaire qui redirige vers l’URL de suppression qui prend en compte l’id de l’album concerné. J’ajoute également une confirmation JS “</a:t>
            </a:r>
            <a:r>
              <a:rPr lang="fr-FR" sz="1100" b="0" i="0" u="none" strike="noStrike" cap="none" dirty="0" err="1" smtClean="0">
                <a:solidFill>
                  <a:srgbClr val="000000"/>
                </a:solidFill>
                <a:effectLst/>
                <a:latin typeface="Arial"/>
                <a:ea typeface="Arial"/>
                <a:cs typeface="Arial"/>
                <a:sym typeface="Arial"/>
              </a:rPr>
              <a:t>onSubmit</a:t>
            </a:r>
            <a:r>
              <a:rPr lang="fr-FR" sz="1100" b="0" i="0" u="none" strike="noStrike" cap="none" dirty="0" smtClean="0">
                <a:solidFill>
                  <a:srgbClr val="000000"/>
                </a:solidFill>
                <a:effectLst/>
                <a:latin typeface="Arial"/>
                <a:ea typeface="Arial"/>
                <a:cs typeface="Arial"/>
                <a:sym typeface="Arial"/>
              </a:rPr>
              <a:t>” de suppression pour l’utilisateur.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995363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62 à 66</a:t>
            </a:r>
            <a:endParaRPr dirty="0"/>
          </a:p>
        </p:txBody>
      </p:sp>
    </p:spTree>
    <p:extLst>
      <p:ext uri="{BB962C8B-B14F-4D97-AF65-F5344CB8AC3E}">
        <p14:creationId xmlns:p14="http://schemas.microsoft.com/office/powerpoint/2010/main" val="484132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62 à 66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Je</a:t>
            </a:r>
            <a:r>
              <a:rPr lang="fr-FR" baseline="0" dirty="0" smtClean="0"/>
              <a:t> supprime l’artiste que nous venons d’ajouter.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Il est bien supprimé de l’affichage et de la BDD.</a:t>
            </a:r>
            <a:endParaRPr dirty="0"/>
          </a:p>
        </p:txBody>
      </p:sp>
    </p:spTree>
    <p:extLst>
      <p:ext uri="{BB962C8B-B14F-4D97-AF65-F5344CB8AC3E}">
        <p14:creationId xmlns:p14="http://schemas.microsoft.com/office/powerpoint/2010/main" val="329756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67</a:t>
            </a:r>
            <a:r>
              <a:rPr lang="fr-FR" baseline="0" dirty="0" smtClean="0"/>
              <a:t> à 73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Je lance une nouvelle route pour le bouton Modifier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188446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67</a:t>
            </a:r>
            <a:r>
              <a:rPr lang="fr-FR" baseline="0" dirty="0" smtClean="0"/>
              <a:t> à 73</a:t>
            </a:r>
            <a:endParaRPr dirty="0"/>
          </a:p>
        </p:txBody>
      </p:sp>
    </p:spTree>
    <p:extLst>
      <p:ext uri="{BB962C8B-B14F-4D97-AF65-F5344CB8AC3E}">
        <p14:creationId xmlns:p14="http://schemas.microsoft.com/office/powerpoint/2010/main" val="2501211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67</a:t>
            </a:r>
            <a:r>
              <a:rPr lang="fr-FR" baseline="0" dirty="0" smtClean="0"/>
              <a:t> à 73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Les éléments sont bien récupérés et dispo à la modification.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153421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67</a:t>
            </a:r>
            <a:r>
              <a:rPr lang="fr-FR" baseline="0" dirty="0" smtClean="0"/>
              <a:t> à 73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La modification s’est bien réalisée.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950375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1264469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dirty="0"/>
          </a:p>
        </p:txBody>
      </p:sp>
    </p:spTree>
    <p:extLst>
      <p:ext uri="{BB962C8B-B14F-4D97-AF65-F5344CB8AC3E}">
        <p14:creationId xmlns:p14="http://schemas.microsoft.com/office/powerpoint/2010/main" val="2912030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322388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8</a:t>
            </a:r>
            <a:r>
              <a:rPr lang="fr-FR" baseline="0" dirty="0" smtClean="0"/>
              <a:t> &amp; 9 </a:t>
            </a:r>
            <a:endParaRPr lang="fr-FR" dirty="0" smtClean="0"/>
          </a:p>
          <a:p>
            <a:pPr marL="0" lvl="0" indent="0" algn="l" rtl="0">
              <a:spcBef>
                <a:spcPts val="0"/>
              </a:spcBef>
              <a:spcAft>
                <a:spcPts val="0"/>
              </a:spcAft>
              <a:buNone/>
            </a:pPr>
            <a:r>
              <a:rPr lang="fr-FR" dirty="0" smtClean="0"/>
              <a:t>HTML BOOTSTRAP + CSS</a:t>
            </a:r>
            <a:endParaRPr dirty="0"/>
          </a:p>
        </p:txBody>
      </p:sp>
    </p:spTree>
    <p:extLst>
      <p:ext uri="{BB962C8B-B14F-4D97-AF65-F5344CB8AC3E}">
        <p14:creationId xmlns:p14="http://schemas.microsoft.com/office/powerpoint/2010/main" val="4215871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3984623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15976638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2847008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572218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75 à</a:t>
            </a:r>
            <a:r>
              <a:rPr lang="fr-FR" baseline="0" dirty="0" smtClean="0"/>
              <a:t> 83</a:t>
            </a:r>
            <a:endParaRPr lang="fr-FR" dirty="0"/>
          </a:p>
        </p:txBody>
      </p:sp>
    </p:spTree>
    <p:extLst>
      <p:ext uri="{BB962C8B-B14F-4D97-AF65-F5344CB8AC3E}">
        <p14:creationId xmlns:p14="http://schemas.microsoft.com/office/powerpoint/2010/main" val="1190279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3925560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2675169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70219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35306612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94670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14 à 17</a:t>
            </a:r>
          </a:p>
          <a:p>
            <a:pPr marL="0" lvl="0" indent="0" algn="l" rtl="0">
              <a:spcBef>
                <a:spcPts val="0"/>
              </a:spcBef>
              <a:spcAft>
                <a:spcPts val="0"/>
              </a:spcAft>
              <a:buNone/>
            </a:pPr>
            <a:r>
              <a:rPr lang="fr-FR" dirty="0" smtClean="0"/>
              <a:t>Utilisation</a:t>
            </a:r>
            <a:r>
              <a:rPr lang="fr-FR" baseline="0" dirty="0" smtClean="0"/>
              <a:t> de </a:t>
            </a:r>
            <a:r>
              <a:rPr lang="fr-FR" baseline="0" dirty="0" err="1" smtClean="0"/>
              <a:t>MailJet</a:t>
            </a:r>
            <a:endParaRPr dirty="0"/>
          </a:p>
        </p:txBody>
      </p:sp>
    </p:spTree>
    <p:extLst>
      <p:ext uri="{BB962C8B-B14F-4D97-AF65-F5344CB8AC3E}">
        <p14:creationId xmlns:p14="http://schemas.microsoft.com/office/powerpoint/2010/main" val="1250903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24867346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Page 86</a:t>
            </a:r>
            <a:endParaRPr lang="fr-FR" dirty="0"/>
          </a:p>
        </p:txBody>
      </p:sp>
    </p:spTree>
    <p:extLst>
      <p:ext uri="{BB962C8B-B14F-4D97-AF65-F5344CB8AC3E}">
        <p14:creationId xmlns:p14="http://schemas.microsoft.com/office/powerpoint/2010/main" val="42227741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 14 à 17</a:t>
            </a:r>
          </a:p>
          <a:p>
            <a:pPr marL="0" lvl="0" indent="0" algn="l" rtl="0">
              <a:spcBef>
                <a:spcPts val="0"/>
              </a:spcBef>
              <a:spcAft>
                <a:spcPts val="0"/>
              </a:spcAft>
              <a:buNone/>
            </a:pPr>
            <a:r>
              <a:rPr lang="fr-FR" dirty="0" smtClean="0"/>
              <a:t>Utilisation</a:t>
            </a:r>
            <a:r>
              <a:rPr lang="fr-FR" baseline="0" dirty="0" smtClean="0"/>
              <a:t> de </a:t>
            </a:r>
            <a:r>
              <a:rPr lang="fr-FR" baseline="0" dirty="0" err="1" smtClean="0"/>
              <a:t>MailJet</a:t>
            </a:r>
            <a:endParaRPr dirty="0"/>
          </a:p>
        </p:txBody>
      </p:sp>
    </p:spTree>
    <p:extLst>
      <p:ext uri="{BB962C8B-B14F-4D97-AF65-F5344CB8AC3E}">
        <p14:creationId xmlns:p14="http://schemas.microsoft.com/office/powerpoint/2010/main" val="13068442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Page</a:t>
            </a:r>
            <a:r>
              <a:rPr lang="fr-FR" baseline="0" dirty="0" smtClean="0"/>
              <a:t> 18 </a:t>
            </a:r>
          </a:p>
          <a:p>
            <a:pPr marL="0" lvl="0" indent="0" algn="l" rtl="0">
              <a:spcBef>
                <a:spcPts val="0"/>
              </a:spcBef>
              <a:spcAft>
                <a:spcPts val="0"/>
              </a:spcAft>
              <a:buNone/>
            </a:pPr>
            <a:r>
              <a:rPr lang="fr-FR" baseline="0" dirty="0" smtClean="0"/>
              <a:t>Résolution des problèmes de certificat</a:t>
            </a:r>
            <a:endParaRPr dirty="0"/>
          </a:p>
        </p:txBody>
      </p:sp>
    </p:spTree>
    <p:extLst>
      <p:ext uri="{BB962C8B-B14F-4D97-AF65-F5344CB8AC3E}">
        <p14:creationId xmlns:p14="http://schemas.microsoft.com/office/powerpoint/2010/main" val="11650842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 Id="rId5" Type="http://schemas.openxmlformats.org/officeDocument/2006/relationships/hyperlink" Target="https://slidesgo.com/faqs" TargetMode="External"/><Relationship Id="rId4" Type="http://schemas.openxmlformats.org/officeDocument/2006/relationships/slide" Target="slide73.xml"/></Relationships>
</file>

<file path=ppt/slides/_rels/slide75.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hyperlink" Target="https://fonts.google.com/specimen/Roboto+Mono"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9.gif"/><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7.gif"/><Relationship Id="rId4" Type="http://schemas.openxmlformats.org/officeDocument/2006/relationships/image" Target="../media/image115.gif"/><Relationship Id="rId9" Type="http://schemas.openxmlformats.org/officeDocument/2006/relationships/image" Target="../media/image116.gif"/></Relationships>
</file>

<file path=ppt/slides/_rels/slide7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16.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2149892"/>
            <a:ext cx="3129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solidFill>
                  <a:schemeClr val="accent1"/>
                </a:solidFill>
              </a:rPr>
              <a:t>Dossier Professionnel DWWM </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t>Walid ABDOUN</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4317034" y="2826846"/>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4156474" y="3962396"/>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456894" y="2964346"/>
            <a:ext cx="56241" cy="123814"/>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541581" y="2982339"/>
            <a:ext cx="71073" cy="107785"/>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7;p22"/>
          <p:cNvSpPr/>
          <p:nvPr/>
        </p:nvSpPr>
        <p:spPr>
          <a:xfrm>
            <a:off x="4299330" y="4141798"/>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08;p22"/>
          <p:cNvSpPr/>
          <p:nvPr/>
        </p:nvSpPr>
        <p:spPr>
          <a:xfrm>
            <a:off x="4462972" y="4138419"/>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9;p22"/>
          <p:cNvSpPr/>
          <p:nvPr/>
        </p:nvSpPr>
        <p:spPr>
          <a:xfrm>
            <a:off x="4610927" y="4141724"/>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0;p22"/>
          <p:cNvSpPr/>
          <p:nvPr/>
        </p:nvSpPr>
        <p:spPr>
          <a:xfrm>
            <a:off x="4885003" y="4141724"/>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TEST DE L’API</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p:cNvPicPr/>
          <p:nvPr/>
        </p:nvPicPr>
        <p:blipFill rotWithShape="1">
          <a:blip r:embed="rId3"/>
          <a:srcRect l="6644" t="11348" r="8914"/>
          <a:stretch/>
        </p:blipFill>
        <p:spPr>
          <a:xfrm>
            <a:off x="311700" y="1238400"/>
            <a:ext cx="4456800" cy="1900800"/>
          </a:xfrm>
          <a:prstGeom prst="rect">
            <a:avLst/>
          </a:prstGeom>
        </p:spPr>
      </p:pic>
      <p:pic>
        <p:nvPicPr>
          <p:cNvPr id="9" name="Image 8"/>
          <p:cNvPicPr/>
          <p:nvPr/>
        </p:nvPicPr>
        <p:blipFill rotWithShape="1">
          <a:blip r:embed="rId4" cstate="print">
            <a:extLst>
              <a:ext uri="{28A0092B-C50C-407E-A947-70E740481C1C}">
                <a14:useLocalDpi xmlns:a14="http://schemas.microsoft.com/office/drawing/2010/main" val="0"/>
              </a:ext>
            </a:extLst>
          </a:blip>
          <a:srcRect l="16268" t="19268" r="5067" b="9599"/>
          <a:stretch/>
        </p:blipFill>
        <p:spPr bwMode="auto">
          <a:xfrm>
            <a:off x="3880800" y="2332800"/>
            <a:ext cx="4248000" cy="221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4008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CONCLUSION DOSSIER PROJET</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p:cNvPicPr/>
          <p:nvPr/>
        </p:nvPicPr>
        <p:blipFill rotWithShape="1">
          <a:blip r:embed="rId3"/>
          <a:srcRect l="2456" t="387" r="1778" b="-1"/>
          <a:stretch/>
        </p:blipFill>
        <p:spPr bwMode="auto">
          <a:xfrm>
            <a:off x="5536800" y="1245600"/>
            <a:ext cx="1752550" cy="3412800"/>
          </a:xfrm>
          <a:prstGeom prst="rect">
            <a:avLst/>
          </a:prstGeom>
          <a:ln>
            <a:noFill/>
          </a:ln>
          <a:extLst>
            <a:ext uri="{53640926-AAD7-44D8-BBD7-CCE9431645EC}">
              <a14:shadowObscured xmlns:a14="http://schemas.microsoft.com/office/drawing/2010/main"/>
            </a:ext>
          </a:extLst>
        </p:spPr>
      </p:pic>
      <p:pic>
        <p:nvPicPr>
          <p:cNvPr id="4098" name="Picture 2" descr="Desktop - 3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800" y="1011739"/>
            <a:ext cx="2966400" cy="38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646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DOSSIER PROFESSIONNEL </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 name="Titre 5"/>
          <p:cNvSpPr>
            <a:spLocks noGrp="1"/>
          </p:cNvSpPr>
          <p:nvPr>
            <p:ph type="ctrTitle" idx="5"/>
          </p:nvPr>
        </p:nvSpPr>
        <p:spPr>
          <a:xfrm>
            <a:off x="619950" y="1972800"/>
            <a:ext cx="2267250" cy="1047600"/>
          </a:xfrm>
        </p:spPr>
        <p:txBody>
          <a:bodyPr/>
          <a:lstStyle/>
          <a:p>
            <a:pPr algn="l"/>
            <a:r>
              <a:rPr lang="fr-FR" dirty="0" smtClean="0"/>
              <a:t>- Maquettage</a:t>
            </a:r>
            <a:r>
              <a:rPr lang="fr-FR" dirty="0"/>
              <a:t/>
            </a:r>
            <a:br>
              <a:rPr lang="fr-FR" dirty="0"/>
            </a:br>
            <a:r>
              <a:rPr lang="fr-FR" dirty="0" smtClean="0"/>
              <a:t>- JavaScript</a:t>
            </a:r>
            <a:br>
              <a:rPr lang="fr-FR" dirty="0" smtClean="0"/>
            </a:br>
            <a:r>
              <a:rPr lang="fr-FR" dirty="0" smtClean="0"/>
              <a:t>- HTML/CSS/BOOTSTRAP</a:t>
            </a:r>
            <a:endParaRPr lang="fr-FR" dirty="0"/>
          </a:p>
        </p:txBody>
      </p:sp>
      <p:pic>
        <p:nvPicPr>
          <p:cNvPr id="9" name="Image 8"/>
          <p:cNvPicPr/>
          <p:nvPr/>
        </p:nvPicPr>
        <p:blipFill>
          <a:blip r:embed="rId3">
            <a:extLst>
              <a:ext uri="{28A0092B-C50C-407E-A947-70E740481C1C}">
                <a14:useLocalDpi xmlns:a14="http://schemas.microsoft.com/office/drawing/2010/main" val="0"/>
              </a:ext>
            </a:extLst>
          </a:blip>
          <a:stretch>
            <a:fillRect/>
          </a:stretch>
        </p:blipFill>
        <p:spPr>
          <a:xfrm>
            <a:off x="3648603" y="2069250"/>
            <a:ext cx="1902056" cy="19724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itre 5"/>
          <p:cNvSpPr>
            <a:spLocks noGrp="1"/>
          </p:cNvSpPr>
          <p:nvPr>
            <p:ph type="ctrTitle" idx="5"/>
          </p:nvPr>
        </p:nvSpPr>
        <p:spPr>
          <a:xfrm>
            <a:off x="619950" y="1873050"/>
            <a:ext cx="2076000" cy="196200"/>
          </a:xfrm>
        </p:spPr>
        <p:txBody>
          <a:bodyPr/>
          <a:lstStyle/>
          <a:p>
            <a:r>
              <a:rPr lang="fr-FR" sz="2400" dirty="0" smtClean="0">
                <a:solidFill>
                  <a:schemeClr val="accent3"/>
                </a:solidFill>
              </a:rPr>
              <a:t>FRONT-END</a:t>
            </a:r>
            <a:endParaRPr lang="fr-FR" sz="2400" dirty="0">
              <a:solidFill>
                <a:schemeClr val="accent3"/>
              </a:solidFill>
            </a:endParaRPr>
          </a:p>
        </p:txBody>
      </p:sp>
      <p:sp>
        <p:nvSpPr>
          <p:cNvPr id="11" name="Titre 5"/>
          <p:cNvSpPr>
            <a:spLocks noGrp="1"/>
          </p:cNvSpPr>
          <p:nvPr>
            <p:ph type="ctrTitle" idx="5"/>
          </p:nvPr>
        </p:nvSpPr>
        <p:spPr>
          <a:xfrm>
            <a:off x="6284086" y="1873050"/>
            <a:ext cx="2076000" cy="196200"/>
          </a:xfrm>
        </p:spPr>
        <p:txBody>
          <a:bodyPr/>
          <a:lstStyle/>
          <a:p>
            <a:r>
              <a:rPr lang="fr-FR" sz="2400" dirty="0" smtClean="0">
                <a:solidFill>
                  <a:schemeClr val="accent3"/>
                </a:solidFill>
              </a:rPr>
              <a:t>BACK-END</a:t>
            </a:r>
            <a:endParaRPr lang="fr-FR" sz="2400" dirty="0">
              <a:solidFill>
                <a:schemeClr val="accent3"/>
              </a:solidFill>
            </a:endParaRPr>
          </a:p>
        </p:txBody>
      </p:sp>
      <p:sp>
        <p:nvSpPr>
          <p:cNvPr id="14" name="Titre 5"/>
          <p:cNvSpPr>
            <a:spLocks noGrp="1"/>
          </p:cNvSpPr>
          <p:nvPr>
            <p:ph type="ctrTitle" idx="5"/>
          </p:nvPr>
        </p:nvSpPr>
        <p:spPr>
          <a:xfrm>
            <a:off x="6380013" y="2412000"/>
            <a:ext cx="2267250" cy="1047600"/>
          </a:xfrm>
        </p:spPr>
        <p:txBody>
          <a:bodyPr/>
          <a:lstStyle/>
          <a:p>
            <a:pPr algn="l"/>
            <a:r>
              <a:rPr lang="fr-FR" dirty="0" smtClean="0"/>
              <a:t>- Projet WALIDIFY</a:t>
            </a:r>
            <a:r>
              <a:rPr lang="fr-FR" dirty="0"/>
              <a:t/>
            </a:r>
            <a:br>
              <a:rPr lang="fr-FR" dirty="0"/>
            </a:br>
            <a:r>
              <a:rPr lang="fr-FR" dirty="0" smtClean="0"/>
              <a:t>- MCD</a:t>
            </a:r>
            <a:br>
              <a:rPr lang="fr-FR" dirty="0" smtClean="0"/>
            </a:br>
            <a:r>
              <a:rPr lang="fr-FR" dirty="0" smtClean="0"/>
              <a:t>- MVC/CRUD</a:t>
            </a:r>
            <a:br>
              <a:rPr lang="fr-FR" dirty="0" smtClean="0"/>
            </a:br>
            <a:r>
              <a:rPr lang="fr-FR" dirty="0" smtClean="0"/>
              <a:t>- Connexion/Inscription</a:t>
            </a:r>
            <a:br>
              <a:rPr lang="fr-FR" dirty="0" smtClean="0"/>
            </a:br>
            <a:r>
              <a:rPr lang="fr-FR" dirty="0" smtClean="0"/>
              <a:t>- Espace Commentaire</a:t>
            </a:r>
            <a:endParaRPr lang="fr-FR" dirty="0"/>
          </a:p>
        </p:txBody>
      </p:sp>
    </p:spTree>
    <p:extLst>
      <p:ext uri="{BB962C8B-B14F-4D97-AF65-F5344CB8AC3E}">
        <p14:creationId xmlns:p14="http://schemas.microsoft.com/office/powerpoint/2010/main" val="2486252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MAQUETTAGE</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p:cNvPicPr/>
          <p:nvPr/>
        </p:nvPicPr>
        <p:blipFill>
          <a:blip r:embed="rId3"/>
          <a:stretch>
            <a:fillRect/>
          </a:stretch>
        </p:blipFill>
        <p:spPr>
          <a:xfrm>
            <a:off x="3299000" y="933840"/>
            <a:ext cx="4792400" cy="3803760"/>
          </a:xfrm>
          <a:prstGeom prst="rect">
            <a:avLst/>
          </a:prstGeom>
        </p:spPr>
      </p:pic>
      <p:sp>
        <p:nvSpPr>
          <p:cNvPr id="8" name="Titre 5"/>
          <p:cNvSpPr txBox="1">
            <a:spLocks/>
          </p:cNvSpPr>
          <p:nvPr/>
        </p:nvSpPr>
        <p:spPr>
          <a:xfrm>
            <a:off x="900750" y="1972800"/>
            <a:ext cx="2267250" cy="104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solidFill>
                  <a:schemeClr val="bg1"/>
                </a:solidFill>
              </a:rPr>
              <a:t>Les maquettes ont été réalisées sur FIGMA en 3 formats : PC; tablette; Téléphone </a:t>
            </a:r>
          </a:p>
        </p:txBody>
      </p:sp>
    </p:spTree>
    <p:extLst>
      <p:ext uri="{BB962C8B-B14F-4D97-AF65-F5344CB8AC3E}">
        <p14:creationId xmlns:p14="http://schemas.microsoft.com/office/powerpoint/2010/main" val="1255925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JAVASCRIPT</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388800" y="1151670"/>
            <a:ext cx="3989089" cy="1108080"/>
          </a:xfrm>
          <a:prstGeom prst="rect">
            <a:avLst/>
          </a:prstGeom>
        </p:spPr>
      </p:pic>
      <p:pic>
        <p:nvPicPr>
          <p:cNvPr id="3" name="Image 2"/>
          <p:cNvPicPr>
            <a:picLocks noChangeAspect="1"/>
          </p:cNvPicPr>
          <p:nvPr/>
        </p:nvPicPr>
        <p:blipFill>
          <a:blip r:embed="rId4"/>
          <a:stretch>
            <a:fillRect/>
          </a:stretch>
        </p:blipFill>
        <p:spPr>
          <a:xfrm>
            <a:off x="4949877" y="1151670"/>
            <a:ext cx="3683212" cy="1694087"/>
          </a:xfrm>
          <a:prstGeom prst="rect">
            <a:avLst/>
          </a:prstGeom>
        </p:spPr>
      </p:pic>
      <p:pic>
        <p:nvPicPr>
          <p:cNvPr id="5" name="Image 4"/>
          <p:cNvPicPr>
            <a:picLocks noChangeAspect="1"/>
          </p:cNvPicPr>
          <p:nvPr/>
        </p:nvPicPr>
        <p:blipFill>
          <a:blip r:embed="rId5"/>
          <a:stretch>
            <a:fillRect/>
          </a:stretch>
        </p:blipFill>
        <p:spPr>
          <a:xfrm>
            <a:off x="2001599" y="3315486"/>
            <a:ext cx="5614405" cy="1130268"/>
          </a:xfrm>
          <a:prstGeom prst="rect">
            <a:avLst/>
          </a:prstGeom>
        </p:spPr>
      </p:pic>
    </p:spTree>
    <p:extLst>
      <p:ext uri="{BB962C8B-B14F-4D97-AF65-F5344CB8AC3E}">
        <p14:creationId xmlns:p14="http://schemas.microsoft.com/office/powerpoint/2010/main" val="2237773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JAVASCRIPT</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779656" y="1220670"/>
            <a:ext cx="3270332" cy="3029360"/>
          </a:xfrm>
          <a:prstGeom prst="rect">
            <a:avLst/>
          </a:prstGeom>
        </p:spPr>
      </p:pic>
      <p:pic>
        <p:nvPicPr>
          <p:cNvPr id="6" name="Image 5"/>
          <p:cNvPicPr>
            <a:picLocks noChangeAspect="1"/>
          </p:cNvPicPr>
          <p:nvPr/>
        </p:nvPicPr>
        <p:blipFill>
          <a:blip r:embed="rId4"/>
          <a:stretch>
            <a:fillRect/>
          </a:stretch>
        </p:blipFill>
        <p:spPr>
          <a:xfrm>
            <a:off x="4572000" y="1220670"/>
            <a:ext cx="3523509" cy="3572311"/>
          </a:xfrm>
          <a:prstGeom prst="rect">
            <a:avLst/>
          </a:prstGeom>
        </p:spPr>
      </p:pic>
    </p:spTree>
    <p:extLst>
      <p:ext uri="{BB962C8B-B14F-4D97-AF65-F5344CB8AC3E}">
        <p14:creationId xmlns:p14="http://schemas.microsoft.com/office/powerpoint/2010/main" val="2372785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HTML/CSS/BOOTRSTRAP</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Image 4"/>
          <p:cNvPicPr/>
          <p:nvPr/>
        </p:nvPicPr>
        <p:blipFill>
          <a:blip r:embed="rId3"/>
          <a:stretch>
            <a:fillRect/>
          </a:stretch>
        </p:blipFill>
        <p:spPr>
          <a:xfrm>
            <a:off x="1555200" y="1092720"/>
            <a:ext cx="5788599" cy="2852880"/>
          </a:xfrm>
          <a:prstGeom prst="rect">
            <a:avLst/>
          </a:prstGeom>
        </p:spPr>
      </p:pic>
    </p:spTree>
    <p:extLst>
      <p:ext uri="{BB962C8B-B14F-4D97-AF65-F5344CB8AC3E}">
        <p14:creationId xmlns:p14="http://schemas.microsoft.com/office/powerpoint/2010/main" val="2928424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HTML/CSS/BOOTRSTRAP</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descr="https://lh6.googleusercontent.com/kNxCbXcx-yl86QcE32oNee4HyvbM17UG3gnjLJTCw3rvjGPb7jeFAeuoTROCDMngMjiHdBwFjyANHMpsHctSQmNKonu5oGCjofQq4H7Oa-5S6j81hwXCgRbCWdDbGpFSjVtDKgC6ZpZhVSjnOZOuz5A"/>
          <p:cNvPicPr/>
          <p:nvPr/>
        </p:nvPicPr>
        <p:blipFill rotWithShape="1">
          <a:blip r:embed="rId3">
            <a:extLst>
              <a:ext uri="{28A0092B-C50C-407E-A947-70E740481C1C}">
                <a14:useLocalDpi xmlns:a14="http://schemas.microsoft.com/office/drawing/2010/main" val="0"/>
              </a:ext>
            </a:extLst>
          </a:blip>
          <a:srcRect t="30358"/>
          <a:stretch/>
        </p:blipFill>
        <p:spPr bwMode="auto">
          <a:xfrm>
            <a:off x="5779751" y="1714500"/>
            <a:ext cx="1739900" cy="1877246"/>
          </a:xfrm>
          <a:prstGeom prst="rect">
            <a:avLst/>
          </a:prstGeom>
          <a:noFill/>
          <a:ln>
            <a:noFill/>
          </a:ln>
        </p:spPr>
      </p:pic>
      <p:pic>
        <p:nvPicPr>
          <p:cNvPr id="2" name="Image 1"/>
          <p:cNvPicPr>
            <a:picLocks noChangeAspect="1"/>
          </p:cNvPicPr>
          <p:nvPr/>
        </p:nvPicPr>
        <p:blipFill>
          <a:blip r:embed="rId4"/>
          <a:stretch>
            <a:fillRect/>
          </a:stretch>
        </p:blipFill>
        <p:spPr>
          <a:xfrm>
            <a:off x="1120477" y="1255423"/>
            <a:ext cx="3854522" cy="1646285"/>
          </a:xfrm>
          <a:prstGeom prst="rect">
            <a:avLst/>
          </a:prstGeom>
        </p:spPr>
      </p:pic>
      <p:sp>
        <p:nvSpPr>
          <p:cNvPr id="8" name="Titre 5"/>
          <p:cNvSpPr txBox="1">
            <a:spLocks/>
          </p:cNvSpPr>
          <p:nvPr/>
        </p:nvSpPr>
        <p:spPr>
          <a:xfrm>
            <a:off x="1821338" y="3233090"/>
            <a:ext cx="2076000"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chemeClr val="accent3"/>
                </a:solidFill>
                <a:latin typeface="Roboto Black" panose="020B0604020202020204" charset="0"/>
                <a:ea typeface="Roboto Black" panose="020B0604020202020204" charset="0"/>
              </a:rPr>
              <a:t>HTML</a:t>
            </a:r>
            <a:endParaRPr lang="fr-FR" sz="2400" dirty="0">
              <a:solidFill>
                <a:schemeClr val="accent3"/>
              </a:solidFill>
              <a:latin typeface="Roboto Black" panose="020B0604020202020204" charset="0"/>
              <a:ea typeface="Roboto Black" panose="020B0604020202020204" charset="0"/>
            </a:endParaRPr>
          </a:p>
        </p:txBody>
      </p:sp>
      <p:sp>
        <p:nvSpPr>
          <p:cNvPr id="9" name="Titre 5"/>
          <p:cNvSpPr txBox="1">
            <a:spLocks/>
          </p:cNvSpPr>
          <p:nvPr/>
        </p:nvSpPr>
        <p:spPr>
          <a:xfrm>
            <a:off x="6202101" y="1209120"/>
            <a:ext cx="2076000"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chemeClr val="accent3"/>
                </a:solidFill>
                <a:latin typeface="Roboto Black" panose="020B0604020202020204" charset="0"/>
                <a:ea typeface="Roboto Black" panose="020B0604020202020204" charset="0"/>
              </a:rPr>
              <a:t>CSS</a:t>
            </a:r>
            <a:endParaRPr lang="fr-FR" sz="24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758385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A propos de WALIDIFY</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ctr"/>
            <a:r>
              <a:rPr lang="fr-FR" dirty="0"/>
              <a:t>"WALIDIFY" est votre destination clé pour explorer l'univers du Rap et du RnB. Nous vous offrons un voyage mêlant beats forts et mélodies accrocheuses qui définissent ces genres musicaux. Plus qu'un simple site, </a:t>
            </a:r>
            <a:r>
              <a:rPr lang="fr-FR" dirty="0" err="1"/>
              <a:t>Walidify</a:t>
            </a:r>
            <a:r>
              <a:rPr lang="fr-FR" dirty="0"/>
              <a:t> est une expérience immersive dans l'actualité du Rap et du RnB, offrant un contenu riche qui convient à la fois aux experts et aux nouveaux venus.</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5934;p52"/>
          <p:cNvGrpSpPr/>
          <p:nvPr/>
        </p:nvGrpSpPr>
        <p:grpSpPr>
          <a:xfrm>
            <a:off x="1246078" y="1871709"/>
            <a:ext cx="351873" cy="297623"/>
            <a:chOff x="2678351" y="1464650"/>
            <a:chExt cx="499749" cy="422700"/>
          </a:xfrm>
        </p:grpSpPr>
        <p:sp>
          <p:nvSpPr>
            <p:cNvPr id="80"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937;p52"/>
            <p:cNvSpPr/>
            <p:nvPr/>
          </p:nvSpPr>
          <p:spPr>
            <a:xfrm>
              <a:off x="2678351" y="1464650"/>
              <a:ext cx="339701"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 name="Google Shape;5982;p52"/>
          <p:cNvGrpSpPr/>
          <p:nvPr/>
        </p:nvGrpSpPr>
        <p:grpSpPr>
          <a:xfrm>
            <a:off x="1211657" y="3492216"/>
            <a:ext cx="299929" cy="337792"/>
            <a:chOff x="924450" y="2028975"/>
            <a:chExt cx="425975" cy="479750"/>
          </a:xfrm>
        </p:grpSpPr>
        <p:sp>
          <p:nvSpPr>
            <p:cNvPr id="84"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 name="Google Shape;5947;p52"/>
          <p:cNvGrpSpPr/>
          <p:nvPr/>
        </p:nvGrpSpPr>
        <p:grpSpPr>
          <a:xfrm>
            <a:off x="2631442" y="1220980"/>
            <a:ext cx="339253" cy="339253"/>
            <a:chOff x="4456875" y="1435075"/>
            <a:chExt cx="481825" cy="481825"/>
          </a:xfrm>
        </p:grpSpPr>
        <p:sp>
          <p:nvSpPr>
            <p:cNvPr id="8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 name="Google Shape;5850;p52"/>
          <p:cNvGrpSpPr/>
          <p:nvPr/>
        </p:nvGrpSpPr>
        <p:grpSpPr>
          <a:xfrm>
            <a:off x="3444035" y="1818353"/>
            <a:ext cx="305386" cy="338602"/>
            <a:chOff x="3300325" y="249875"/>
            <a:chExt cx="433725" cy="480900"/>
          </a:xfrm>
        </p:grpSpPr>
        <p:sp>
          <p:nvSpPr>
            <p:cNvPr id="108"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 name="Google Shape;3632;p47"/>
          <p:cNvGrpSpPr/>
          <p:nvPr/>
        </p:nvGrpSpPr>
        <p:grpSpPr>
          <a:xfrm>
            <a:off x="3126728" y="3526646"/>
            <a:ext cx="564997" cy="512373"/>
            <a:chOff x="6000100" y="3076250"/>
            <a:chExt cx="587871" cy="512373"/>
          </a:xfrm>
        </p:grpSpPr>
        <p:sp>
          <p:nvSpPr>
            <p:cNvPr id="115"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3634;p47"/>
            <p:cNvGrpSpPr/>
            <p:nvPr/>
          </p:nvGrpSpPr>
          <p:grpSpPr>
            <a:xfrm>
              <a:off x="6031360" y="3076713"/>
              <a:ext cx="539107" cy="480965"/>
              <a:chOff x="6031360" y="3076713"/>
              <a:chExt cx="539107" cy="480965"/>
            </a:xfrm>
          </p:grpSpPr>
          <p:sp>
            <p:nvSpPr>
              <p:cNvPr id="117"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296;p26"/>
          <p:cNvSpPr txBox="1">
            <a:spLocks/>
          </p:cNvSpPr>
          <p:nvPr/>
        </p:nvSpPr>
        <p:spPr>
          <a:xfrm>
            <a:off x="2631442" y="341419"/>
            <a:ext cx="35304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fr-FR" dirty="0" smtClean="0">
                <a:solidFill>
                  <a:schemeClr val="accent1"/>
                </a:solidFill>
              </a:rPr>
              <a:t>Activité-type</a:t>
            </a:r>
            <a:r>
              <a:rPr lang="fr-FR" dirty="0" smtClean="0"/>
              <a:t> </a:t>
            </a:r>
            <a:r>
              <a:rPr lang="fr-FR" dirty="0" smtClean="0">
                <a:solidFill>
                  <a:schemeClr val="accent1"/>
                </a:solidFill>
              </a:rPr>
              <a:t>2</a:t>
            </a:r>
            <a:endParaRPr lang="fr-FR" dirty="0">
              <a:solidFill>
                <a:schemeClr val="accent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r>
              <a:rPr lang="es" sz="1400" dirty="0">
                <a:solidFill>
                  <a:srgbClr val="161234"/>
                </a:solidFill>
              </a:rPr>
              <a:t>Technologies utilisées </a:t>
            </a:r>
            <a:br>
              <a:rPr lang="es" sz="1400" dirty="0">
                <a:solidFill>
                  <a:srgbClr val="161234"/>
                </a:solidFill>
              </a:rPr>
            </a:br>
            <a:endParaRPr lang="es" sz="1400" dirty="0">
              <a:solidFill>
                <a:srgbClr val="161234"/>
              </a:solidFill>
            </a:endParaRPr>
          </a:p>
        </p:txBody>
      </p:sp>
      <p:sp>
        <p:nvSpPr>
          <p:cNvPr id="395" name="Google Shape;395;p27"/>
          <p:cNvSpPr txBox="1">
            <a:spLocks noGrp="1"/>
          </p:cNvSpPr>
          <p:nvPr>
            <p:ph type="subTitle" idx="1"/>
          </p:nvPr>
        </p:nvSpPr>
        <p:spPr>
          <a:xfrm>
            <a:off x="2786225" y="1702335"/>
            <a:ext cx="3457500" cy="1420500"/>
          </a:xfrm>
          <a:prstGeom prst="rect">
            <a:avLst/>
          </a:prstGeom>
        </p:spPr>
        <p:txBody>
          <a:bodyPr spcFirstLastPara="1" wrap="square" lIns="91425" tIns="91425" rIns="91425" bIns="91425" anchor="t" anchorCtr="0">
            <a:noAutofit/>
          </a:bodyPr>
          <a:lstStyle/>
          <a:p>
            <a:pPr marL="0" lvl="0" indent="0"/>
            <a:r>
              <a:rPr lang="es" dirty="0" smtClean="0">
                <a:solidFill>
                  <a:srgbClr val="161234"/>
                </a:solidFill>
              </a:rPr>
              <a:t>HTML</a:t>
            </a:r>
          </a:p>
          <a:p>
            <a:pPr marL="0" lvl="0" indent="0" rtl="0">
              <a:spcBef>
                <a:spcPts val="0"/>
              </a:spcBef>
              <a:spcAft>
                <a:spcPts val="0"/>
              </a:spcAft>
            </a:pPr>
            <a:r>
              <a:rPr lang="es" dirty="0" smtClean="0">
                <a:solidFill>
                  <a:srgbClr val="161234"/>
                </a:solidFill>
              </a:rPr>
              <a:t>CSS/JS</a:t>
            </a:r>
          </a:p>
          <a:p>
            <a:pPr marL="0" lvl="0" indent="0" rtl="0">
              <a:spcBef>
                <a:spcPts val="0"/>
              </a:spcBef>
              <a:spcAft>
                <a:spcPts val="0"/>
              </a:spcAft>
            </a:pPr>
            <a:r>
              <a:rPr lang="es" dirty="0" smtClean="0">
                <a:solidFill>
                  <a:srgbClr val="161234"/>
                </a:solidFill>
              </a:rPr>
              <a:t>BOOTSTRAP</a:t>
            </a:r>
          </a:p>
          <a:p>
            <a:pPr marL="0" lvl="0" indent="0" rtl="0">
              <a:spcBef>
                <a:spcPts val="0"/>
              </a:spcBef>
              <a:spcAft>
                <a:spcPts val="0"/>
              </a:spcAft>
            </a:pPr>
            <a:r>
              <a:rPr lang="es" dirty="0" smtClean="0">
                <a:solidFill>
                  <a:srgbClr val="161234"/>
                </a:solidFill>
              </a:rPr>
              <a:t>PHP</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SOMMAIRE</a:t>
            </a:r>
            <a:endParaRPr dirty="0"/>
          </a:p>
        </p:txBody>
      </p:sp>
      <p:sp>
        <p:nvSpPr>
          <p:cNvPr id="226" name="Google Shape;226;p23"/>
          <p:cNvSpPr txBox="1">
            <a:spLocks noGrp="1"/>
          </p:cNvSpPr>
          <p:nvPr>
            <p:ph type="title" idx="8"/>
          </p:nvPr>
        </p:nvSpPr>
        <p:spPr>
          <a:xfrm>
            <a:off x="44023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44023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2392375" y="3950743"/>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r-FR" dirty="0" smtClean="0">
                <a:solidFill>
                  <a:schemeClr val="accent1"/>
                </a:solidFill>
              </a:rPr>
              <a:t>Présentation des différents éléments et sujets qui ont été développés lors de la formation</a:t>
            </a:r>
            <a:endParaRPr dirty="0">
              <a:solidFill>
                <a:schemeClr val="accent1"/>
              </a:solidFill>
            </a:endParaRPr>
          </a:p>
        </p:txBody>
      </p:sp>
      <p:sp>
        <p:nvSpPr>
          <p:cNvPr id="230" name="Google Shape;230;p23"/>
          <p:cNvSpPr txBox="1">
            <a:spLocks noGrp="1"/>
          </p:cNvSpPr>
          <p:nvPr>
            <p:ph type="title" idx="15"/>
          </p:nvPr>
        </p:nvSpPr>
        <p:spPr>
          <a:xfrm>
            <a:off x="44023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2262773" y="217862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Introduction</a:t>
            </a:r>
            <a:endParaRPr dirty="0"/>
          </a:p>
        </p:txBody>
      </p:sp>
      <p:sp>
        <p:nvSpPr>
          <p:cNvPr id="232" name="Google Shape;232;p23"/>
          <p:cNvSpPr txBox="1">
            <a:spLocks noGrp="1"/>
          </p:cNvSpPr>
          <p:nvPr>
            <p:ph type="ctrTitle" idx="17"/>
          </p:nvPr>
        </p:nvSpPr>
        <p:spPr>
          <a:xfrm>
            <a:off x="2262773" y="282703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Dossier Projet</a:t>
            </a:r>
            <a:endParaRPr dirty="0"/>
          </a:p>
        </p:txBody>
      </p:sp>
      <p:sp>
        <p:nvSpPr>
          <p:cNvPr id="233" name="Google Shape;233;p23"/>
          <p:cNvSpPr txBox="1">
            <a:spLocks noGrp="1"/>
          </p:cNvSpPr>
          <p:nvPr>
            <p:ph type="ctrTitle" idx="18"/>
          </p:nvPr>
        </p:nvSpPr>
        <p:spPr>
          <a:xfrm>
            <a:off x="2261179" y="385264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Dossier Professionnel</a:t>
            </a:r>
            <a:endParaRPr dirty="0"/>
          </a:p>
        </p:txBody>
      </p:sp>
      <p:sp>
        <p:nvSpPr>
          <p:cNvPr id="237" name="Google Shape;237;p23"/>
          <p:cNvSpPr/>
          <p:nvPr/>
        </p:nvSpPr>
        <p:spPr>
          <a:xfrm>
            <a:off x="5208201" y="2917702"/>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5211503" y="3756375"/>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166699" y="2081411"/>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2" name="Google Shape;229;p23"/>
          <p:cNvSpPr txBox="1">
            <a:spLocks noGrp="1"/>
          </p:cNvSpPr>
          <p:nvPr>
            <p:ph type="subTitle" idx="14"/>
          </p:nvPr>
        </p:nvSpPr>
        <p:spPr>
          <a:xfrm>
            <a:off x="2357694" y="2789597"/>
            <a:ext cx="2010000" cy="27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lang="fr-FR" dirty="0" smtClean="0">
              <a:solidFill>
                <a:schemeClr val="accent1"/>
              </a:solidFill>
            </a:endParaRPr>
          </a:p>
          <a:p>
            <a:pPr marL="0" lvl="0" indent="0" algn="r" rtl="0">
              <a:spcBef>
                <a:spcPts val="0"/>
              </a:spcBef>
              <a:spcAft>
                <a:spcPts val="0"/>
              </a:spcAft>
              <a:buClr>
                <a:schemeClr val="dk1"/>
              </a:buClr>
              <a:buSzPts val="1100"/>
              <a:buFont typeface="Arial"/>
              <a:buNone/>
            </a:pPr>
            <a:r>
              <a:rPr lang="fr-FR" dirty="0" smtClean="0">
                <a:solidFill>
                  <a:schemeClr val="accent1"/>
                </a:solidFill>
              </a:rPr>
              <a:t>Présentation de l’entreprise et développement du site</a:t>
            </a:r>
            <a:endParaRPr dirty="0">
              <a:solidFill>
                <a:schemeClr val="accen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MAQUETTE</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descr="https://lh4.googleusercontent.com/lbuvrtKVvVxrpIn7HDr6JlQvUYOGNRVKKKuyDFoko_3TfwwCL_EmC0raaeDNTFT9EF_2dDKb0rOXgWhsaq4Y1AeoB6zNznbqwihWkQlp9vxxiV--bM7MzkQc7lU9mwcTQNvXtSpr7dgUjC7C5YZb4i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01" y="1110986"/>
            <a:ext cx="3669900" cy="2323413"/>
          </a:xfrm>
          <a:prstGeom prst="rect">
            <a:avLst/>
          </a:prstGeom>
          <a:noFill/>
          <a:ln>
            <a:noFill/>
          </a:ln>
        </p:spPr>
      </p:pic>
      <p:pic>
        <p:nvPicPr>
          <p:cNvPr id="7" name="Image 6" descr="https://lh3.googleusercontent.com/6buLn5jVPNHQum9XVYWBVwgW-62ftGDkDjLQIMyl9YsrrSmD75B9XYN0ViGDyzxMgi1iB2I4-Ptcm9KgolrTafQOQvAgdxQEK7xzwnXdwykcDdwKoiz_HRnd05oHiAEGlLZI01O32lkbXXs3DTTvTDw"/>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9700" y="2272692"/>
            <a:ext cx="3669901" cy="2222613"/>
          </a:xfrm>
          <a:prstGeom prst="rect">
            <a:avLst/>
          </a:prstGeom>
          <a:noFill/>
          <a:ln>
            <a:noFill/>
          </a:ln>
        </p:spPr>
      </p:pic>
      <p:sp>
        <p:nvSpPr>
          <p:cNvPr id="8" name="Titre 5"/>
          <p:cNvSpPr txBox="1">
            <a:spLocks/>
          </p:cNvSpPr>
          <p:nvPr/>
        </p:nvSpPr>
        <p:spPr>
          <a:xfrm>
            <a:off x="1156519" y="3552299"/>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chemeClr val="accent3"/>
                </a:solidFill>
                <a:latin typeface="Roboto Black" panose="020B0604020202020204" charset="0"/>
                <a:ea typeface="Roboto Black" panose="020B0604020202020204" charset="0"/>
              </a:rPr>
              <a:t>Page d’accueil</a:t>
            </a:r>
            <a:endParaRPr lang="fr-FR" sz="2400" dirty="0">
              <a:solidFill>
                <a:schemeClr val="accent3"/>
              </a:solidFill>
              <a:latin typeface="Roboto Black" panose="020B0604020202020204" charset="0"/>
              <a:ea typeface="Roboto Black" panose="020B0604020202020204" charset="0"/>
            </a:endParaRPr>
          </a:p>
        </p:txBody>
      </p:sp>
      <p:sp>
        <p:nvSpPr>
          <p:cNvPr id="9" name="Titre 5"/>
          <p:cNvSpPr txBox="1">
            <a:spLocks/>
          </p:cNvSpPr>
          <p:nvPr/>
        </p:nvSpPr>
        <p:spPr>
          <a:xfrm>
            <a:off x="5480138" y="1449705"/>
            <a:ext cx="2699062"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chemeClr val="accent3"/>
                </a:solidFill>
                <a:latin typeface="Roboto Black" panose="020B0604020202020204" charset="0"/>
                <a:ea typeface="Roboto Black" panose="020B0604020202020204" charset="0"/>
              </a:rPr>
              <a:t>Page d’affichage d’un artiste</a:t>
            </a:r>
            <a:endParaRPr lang="fr-FR" sz="24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4220034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Maquette</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1ère Version de la maquette</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Réalisée sur Figma</a:t>
            </a:r>
            <a:endParaRPr dirty="0">
              <a:solidFill>
                <a:schemeClr val="dk1"/>
              </a:solidFill>
            </a:endParaRPr>
          </a:p>
        </p:txBody>
      </p:sp>
      <p:sp>
        <p:nvSpPr>
          <p:cNvPr id="406" name="Google Shape;406;p28"/>
          <p:cNvSpPr txBox="1">
            <a:spLocks noGrp="1"/>
          </p:cNvSpPr>
          <p:nvPr>
            <p:ph type="ctrTitle" idx="3"/>
          </p:nvPr>
        </p:nvSpPr>
        <p:spPr>
          <a:xfrm>
            <a:off x="1484651" y="288465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Accueil et page d’affichage d’un album</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Image 44" descr="https://lh3.googleusercontent.com/6buLn5jVPNHQum9XVYWBVwgW-62ftGDkDjLQIMyl9YsrrSmD75B9XYN0ViGDyzxMgi1iB2I4-Ptcm9KgolrTafQOQvAgdxQEK7xzwnXdwykcDdwKoiz_HRnd05oHiAEGlLZI01O32lkbXXs3DTTvTD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4336" y="156092"/>
            <a:ext cx="3586946" cy="2190116"/>
          </a:xfrm>
          <a:prstGeom prst="rect">
            <a:avLst/>
          </a:prstGeom>
          <a:noFill/>
          <a:ln>
            <a:noFill/>
          </a:ln>
        </p:spPr>
      </p:pic>
      <p:pic>
        <p:nvPicPr>
          <p:cNvPr id="46" name="Image 45" descr="https://lh4.googleusercontent.com/lbuvrtKVvVxrpIn7HDr6JlQvUYOGNRVKKKuyDFoko_3TfwwCL_EmC0raaeDNTFT9EF_2dDKb0rOXgWhsaq4Y1AeoB6zNznbqwihWkQlp9vxxiV--bM7MzkQc7lU9mwcTQNvXtSpr7dgUjC7C5YZb4ic"/>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5199" y="2541755"/>
            <a:ext cx="3576083" cy="2359606"/>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FFFFF"/>
                </a:solidFill>
              </a:rPr>
              <a:t>OBJECTIFS</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Doit contenir un CRUD</a:t>
            </a:r>
            <a:endParaRPr dirty="0">
              <a:solidFill>
                <a:srgbClr val="0E2A47"/>
              </a:solidFill>
            </a:endParaRPr>
          </a:p>
        </p:txBody>
      </p:sp>
      <p:sp>
        <p:nvSpPr>
          <p:cNvPr id="557" name="Google Shape;557;p29"/>
          <p:cNvSpPr txBox="1">
            <a:spLocks noGrp="1"/>
          </p:cNvSpPr>
          <p:nvPr>
            <p:ph type="ctrTitle" idx="2"/>
          </p:nvPr>
        </p:nvSpPr>
        <p:spPr>
          <a:xfrm>
            <a:off x="5614646" y="34446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Le site doit être responsive</a:t>
            </a:r>
            <a:endParaRPr dirty="0">
              <a:solidFill>
                <a:srgbClr val="0E2A47"/>
              </a:solidFill>
            </a:endParaRPr>
          </a:p>
        </p:txBody>
      </p:sp>
      <p:sp>
        <p:nvSpPr>
          <p:cNvPr id="558" name="Google Shape;558;p29"/>
          <p:cNvSpPr txBox="1">
            <a:spLocks noGrp="1"/>
          </p:cNvSpPr>
          <p:nvPr>
            <p:ph type="ctrTitle" idx="3"/>
          </p:nvPr>
        </p:nvSpPr>
        <p:spPr>
          <a:xfrm>
            <a:off x="5628915" y="2869862"/>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Le CRUD doit être accessible pour l’admin</a:t>
            </a:r>
            <a:endParaRPr dirty="0">
              <a:solidFill>
                <a:srgbClr val="0E2A47"/>
              </a:solidFill>
            </a:endParaRPr>
          </a:p>
        </p:txBody>
      </p:sp>
      <p:pic>
        <p:nvPicPr>
          <p:cNvPr id="115" name="Image 114" descr="https://lh5.googleusercontent.com/2BfS6VoGdxBAWMcj7vxVKobvqatDHHc4kyBGRNEzKHsIHDnKIxNCdVFauc-Hg9PYOHqK4HKfsz3eKpWQ3AwEbX9xzUZDa8GzcCdnHSn9_oDaLP5Us08Cii37o18tociVliHIp1c6FOgHb9D8uwKjgcY"/>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00" y="1250678"/>
            <a:ext cx="4432307" cy="3054922"/>
          </a:xfrm>
          <a:prstGeom prst="rect">
            <a:avLst/>
          </a:prstGeom>
          <a:noFill/>
          <a:ln>
            <a:noFill/>
          </a:ln>
        </p:spPr>
      </p:pic>
      <p:sp>
        <p:nvSpPr>
          <p:cNvPr id="116" name="Google Shape;6617;p54"/>
          <p:cNvSpPr/>
          <p:nvPr/>
        </p:nvSpPr>
        <p:spPr>
          <a:xfrm>
            <a:off x="7954719" y="1920470"/>
            <a:ext cx="317312" cy="302835"/>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09;p54"/>
          <p:cNvSpPr/>
          <p:nvPr/>
        </p:nvSpPr>
        <p:spPr>
          <a:xfrm>
            <a:off x="7947960" y="2651851"/>
            <a:ext cx="349133" cy="224403"/>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DEVELOPPEMENT DU FRONT SUR VSC</a:t>
            </a:r>
            <a:endParaRPr dirty="0"/>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643425"/>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smtClean="0"/>
              <a:t>VIDEO</a:t>
            </a:r>
            <a:endParaRPr sz="1200" dirty="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4363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rgbClr val="FFFFFF"/>
              </a:solidFill>
              <a:latin typeface="Roboto Light"/>
              <a:ea typeface="Roboto Light"/>
              <a:cs typeface="Roboto Light"/>
              <a:sym typeface="Roboto Light"/>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 2"/>
          <p:cNvPicPr>
            <a:picLocks noChangeAspect="1"/>
          </p:cNvPicPr>
          <p:nvPr/>
        </p:nvPicPr>
        <p:blipFill>
          <a:blip r:embed="rId3"/>
          <a:stretch>
            <a:fillRect/>
          </a:stretch>
        </p:blipFill>
        <p:spPr>
          <a:xfrm>
            <a:off x="1441532" y="1408214"/>
            <a:ext cx="6260936" cy="301633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1601925" y="1640751"/>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chemeClr val="accent1"/>
                </a:solidFill>
              </a:rPr>
              <a:t>HMTL</a:t>
            </a:r>
            <a:endParaRPr sz="2400" dirty="0">
              <a:solidFill>
                <a:schemeClr val="accent1"/>
              </a:solidFill>
            </a:endParaRPr>
          </a:p>
        </p:txBody>
      </p:sp>
      <p:sp>
        <p:nvSpPr>
          <p:cNvPr id="612" name="Google Shape;612;p31"/>
          <p:cNvSpPr txBox="1">
            <a:spLocks noGrp="1"/>
          </p:cNvSpPr>
          <p:nvPr>
            <p:ph type="ctrTitle" idx="4294967295"/>
          </p:nvPr>
        </p:nvSpPr>
        <p:spPr>
          <a:xfrm>
            <a:off x="5611496" y="17983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chemeClr val="accent1"/>
                </a:solidFill>
              </a:rPr>
              <a:t>CSS</a:t>
            </a:r>
            <a:endParaRPr sz="2400" dirty="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311700" y="2226552"/>
            <a:ext cx="4830565" cy="771622"/>
          </a:xfrm>
          <a:prstGeom prst="rect">
            <a:avLst/>
          </a:prstGeom>
        </p:spPr>
      </p:pic>
      <p:pic>
        <p:nvPicPr>
          <p:cNvPr id="3" name="Image 2"/>
          <p:cNvPicPr>
            <a:picLocks noChangeAspect="1"/>
          </p:cNvPicPr>
          <p:nvPr/>
        </p:nvPicPr>
        <p:blipFill rotWithShape="1">
          <a:blip r:embed="rId4"/>
          <a:srcRect t="31942"/>
          <a:stretch/>
        </p:blipFill>
        <p:spPr>
          <a:xfrm>
            <a:off x="6529646" y="2226552"/>
            <a:ext cx="1791464" cy="212057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1111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1589465" y="3069027"/>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HMTL</a:t>
            </a:r>
            <a:endParaRPr sz="1200" dirty="0">
              <a:solidFill>
                <a:schemeClr val="accent1"/>
              </a:solidFill>
            </a:endParaRPr>
          </a:p>
        </p:txBody>
      </p:sp>
      <p:sp>
        <p:nvSpPr>
          <p:cNvPr id="612" name="Google Shape;612;p31"/>
          <p:cNvSpPr txBox="1">
            <a:spLocks noGrp="1"/>
          </p:cNvSpPr>
          <p:nvPr>
            <p:ph type="ctrTitle" idx="4294967295"/>
          </p:nvPr>
        </p:nvSpPr>
        <p:spPr>
          <a:xfrm>
            <a:off x="6232691" y="847179"/>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CSS</a:t>
            </a:r>
            <a:endParaRPr sz="1200" dirty="0">
              <a:solidFill>
                <a:schemeClr val="accent1"/>
              </a:solidFill>
            </a:endParaRPr>
          </a:p>
        </p:txBody>
      </p:sp>
      <p:cxnSp>
        <p:nvCxnSpPr>
          <p:cNvPr id="614" name="Google Shape;614;p31"/>
          <p:cNvCxnSpPr/>
          <p:nvPr/>
        </p:nvCxnSpPr>
        <p:spPr>
          <a:xfrm>
            <a:off x="311700" y="7497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9" name="Image 8"/>
          <p:cNvPicPr>
            <a:picLocks noChangeAspect="1"/>
          </p:cNvPicPr>
          <p:nvPr/>
        </p:nvPicPr>
        <p:blipFill>
          <a:blip r:embed="rId3"/>
          <a:stretch>
            <a:fillRect/>
          </a:stretch>
        </p:blipFill>
        <p:spPr>
          <a:xfrm>
            <a:off x="364709" y="937043"/>
            <a:ext cx="4207291" cy="2042782"/>
          </a:xfrm>
          <a:prstGeom prst="rect">
            <a:avLst/>
          </a:prstGeom>
        </p:spPr>
      </p:pic>
      <p:pic>
        <p:nvPicPr>
          <p:cNvPr id="5" name="Image 4"/>
          <p:cNvPicPr>
            <a:picLocks noChangeAspect="1"/>
          </p:cNvPicPr>
          <p:nvPr/>
        </p:nvPicPr>
        <p:blipFill>
          <a:blip r:embed="rId4"/>
          <a:stretch>
            <a:fillRect/>
          </a:stretch>
        </p:blipFill>
        <p:spPr>
          <a:xfrm>
            <a:off x="210934" y="3525009"/>
            <a:ext cx="6069255" cy="1229871"/>
          </a:xfrm>
          <a:prstGeom prst="rect">
            <a:avLst/>
          </a:prstGeom>
        </p:spPr>
      </p:pic>
      <p:pic>
        <p:nvPicPr>
          <p:cNvPr id="6" name="Image 5"/>
          <p:cNvPicPr>
            <a:picLocks noChangeAspect="1"/>
          </p:cNvPicPr>
          <p:nvPr/>
        </p:nvPicPr>
        <p:blipFill>
          <a:blip r:embed="rId5"/>
          <a:stretch>
            <a:fillRect/>
          </a:stretch>
        </p:blipFill>
        <p:spPr>
          <a:xfrm>
            <a:off x="4707374" y="1178106"/>
            <a:ext cx="4124926" cy="1597944"/>
          </a:xfrm>
          <a:prstGeom prst="rect">
            <a:avLst/>
          </a:prstGeom>
        </p:spPr>
      </p:pic>
      <p:pic>
        <p:nvPicPr>
          <p:cNvPr id="12" name="Image 11"/>
          <p:cNvPicPr>
            <a:picLocks noChangeAspect="1"/>
          </p:cNvPicPr>
          <p:nvPr/>
        </p:nvPicPr>
        <p:blipFill rotWithShape="1">
          <a:blip r:embed="rId6"/>
          <a:srcRect t="-1029" b="33776"/>
          <a:stretch/>
        </p:blipFill>
        <p:spPr>
          <a:xfrm>
            <a:off x="6517227" y="2722493"/>
            <a:ext cx="1791464" cy="2095500"/>
          </a:xfrm>
          <a:prstGeom prst="rect">
            <a:avLst/>
          </a:prstGeom>
        </p:spPr>
      </p:pic>
    </p:spTree>
    <p:extLst>
      <p:ext uri="{BB962C8B-B14F-4D97-AF65-F5344CB8AC3E}">
        <p14:creationId xmlns:p14="http://schemas.microsoft.com/office/powerpoint/2010/main" val="2770783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3916291" y="3216804"/>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HMTL + BOOSTRAP</a:t>
            </a:r>
            <a:endParaRPr sz="1200" dirty="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 name="Image 9" descr="https://lh3.googleusercontent.com/5921CT5Qijlf9gMuTIiFOzC_H3EeQzvhWJwL4p50kNVI3po4-OBjB0lcCTEqCJ0iUPjwqkc1t72wVDRq1gizgBYRODyfd9ttVpa1_1ZmaimIO4nJ7I4JHlO0O9L-bt_becrBFJKUpQfEJ_Ik3Zp6OVQ"/>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9956" y="1358954"/>
            <a:ext cx="5644087" cy="1848146"/>
          </a:xfrm>
          <a:prstGeom prst="rect">
            <a:avLst/>
          </a:prstGeom>
          <a:noFill/>
          <a:ln>
            <a:noFill/>
          </a:ln>
        </p:spPr>
      </p:pic>
      <p:pic>
        <p:nvPicPr>
          <p:cNvPr id="11" name="Image 10" descr="https://lh6.googleusercontent.com/5UmFhTZNYDn_bcuKj9oO5qoGrre42-fC8WvTXPG4gtK9nugSqDeTqHxrmsVPA8v8BdnKcRpjD3fyo-CEpk1w6VzwyJ122VDw-U-XOhVuQ2XFRaoPsZRIytuf8iwv4VA9JuKjZtLbIcNL0aM9d3JooK8"/>
          <p:cNvPicPr/>
          <p:nvPr/>
        </p:nvPicPr>
        <p:blipFill rotWithShape="1">
          <a:blip r:embed="rId4">
            <a:extLst>
              <a:ext uri="{28A0092B-C50C-407E-A947-70E740481C1C}">
                <a14:useLocalDpi xmlns:a14="http://schemas.microsoft.com/office/drawing/2010/main" val="0"/>
              </a:ext>
            </a:extLst>
          </a:blip>
          <a:srcRect t="29611"/>
          <a:stretch/>
        </p:blipFill>
        <p:spPr bwMode="auto">
          <a:xfrm>
            <a:off x="2209800" y="3551581"/>
            <a:ext cx="4724400" cy="1331845"/>
          </a:xfrm>
          <a:prstGeom prst="rect">
            <a:avLst/>
          </a:prstGeom>
          <a:noFill/>
          <a:ln>
            <a:noFill/>
          </a:ln>
        </p:spPr>
      </p:pic>
    </p:spTree>
    <p:extLst>
      <p:ext uri="{BB962C8B-B14F-4D97-AF65-F5344CB8AC3E}">
        <p14:creationId xmlns:p14="http://schemas.microsoft.com/office/powerpoint/2010/main" val="3299205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2584447" y="3859534"/>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HMTL + CSS</a:t>
            </a:r>
            <a:endParaRPr sz="1200" dirty="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descr="https://lh5.googleusercontent.com/NERV5FR8lM3eOVhcvYy5EE2Wgacy9uzCzAcqaxkhyzWP7Sb7whBMiIkINiNVkMTHGs0eEkHQ642p3kG1cYhJ5PD0csZbdL05-SGOTXMYPp6u4JXPBv0NAq8C6hOcqKkt5PqkDMCepotVJFgZk6FJdgk"/>
          <p:cNvPicPr/>
          <p:nvPr/>
        </p:nvPicPr>
        <p:blipFill>
          <a:blip r:embed="rId3">
            <a:extLst>
              <a:ext uri="{28A0092B-C50C-407E-A947-70E740481C1C}">
                <a14:useLocalDpi xmlns:a14="http://schemas.microsoft.com/office/drawing/2010/main" val="0"/>
              </a:ext>
            </a:extLst>
          </a:blip>
          <a:srcRect/>
          <a:stretch>
            <a:fillRect/>
          </a:stretch>
        </p:blipFill>
        <p:spPr bwMode="auto">
          <a:xfrm>
            <a:off x="218935" y="1528225"/>
            <a:ext cx="4130815" cy="1943843"/>
          </a:xfrm>
          <a:prstGeom prst="rect">
            <a:avLst/>
          </a:prstGeom>
          <a:noFill/>
          <a:ln>
            <a:noFill/>
          </a:ln>
        </p:spPr>
      </p:pic>
      <p:pic>
        <p:nvPicPr>
          <p:cNvPr id="3" name="Image 2"/>
          <p:cNvPicPr>
            <a:picLocks noChangeAspect="1"/>
          </p:cNvPicPr>
          <p:nvPr/>
        </p:nvPicPr>
        <p:blipFill>
          <a:blip r:embed="rId4"/>
          <a:stretch>
            <a:fillRect/>
          </a:stretch>
        </p:blipFill>
        <p:spPr>
          <a:xfrm>
            <a:off x="4751184" y="2774949"/>
            <a:ext cx="4081116" cy="1728259"/>
          </a:xfrm>
          <a:prstGeom prst="rect">
            <a:avLst/>
          </a:prstGeom>
        </p:spPr>
      </p:pic>
    </p:spTree>
    <p:extLst>
      <p:ext uri="{BB962C8B-B14F-4D97-AF65-F5344CB8AC3E}">
        <p14:creationId xmlns:p14="http://schemas.microsoft.com/office/powerpoint/2010/main" val="2194051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3533999" y="4050034"/>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HMTL + JS</a:t>
            </a:r>
            <a:endParaRPr sz="1200" dirty="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8" name="Image 7" descr="https://lh6.googleusercontent.com/Xuia0ZVf-5n7w0HvewG4AIYP1l4vBAB4nWcddTFgX57GnXfbGzuKfbeURqGZC7ADVbnWicHpDz-XYzUxKoI66aarSel64U63-f1qcVoDji-ICpiDk2vIMSw8mSgjZGtcFW1WcYavNIs-tD1s13Y-RJ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447" y="1426629"/>
            <a:ext cx="6047105" cy="2257425"/>
          </a:xfrm>
          <a:prstGeom prst="rect">
            <a:avLst/>
          </a:prstGeom>
          <a:noFill/>
          <a:ln>
            <a:noFill/>
          </a:ln>
        </p:spPr>
      </p:pic>
    </p:spTree>
    <p:extLst>
      <p:ext uri="{BB962C8B-B14F-4D97-AF65-F5344CB8AC3E}">
        <p14:creationId xmlns:p14="http://schemas.microsoft.com/office/powerpoint/2010/main" val="1520892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969825" y="4131450"/>
            <a:ext cx="3915600" cy="326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smtClean="0"/>
              <a:t/>
            </a:r>
            <a:br>
              <a:rPr lang="es" sz="3000" dirty="0" smtClean="0"/>
            </a:br>
            <a:r>
              <a:rPr lang="es" sz="3000" dirty="0" smtClean="0"/>
              <a:t>- ABDOUN Walid </a:t>
            </a:r>
            <a:br>
              <a:rPr lang="es" sz="3000" dirty="0" smtClean="0"/>
            </a:br>
            <a:r>
              <a:rPr lang="es" sz="3000" dirty="0" smtClean="0"/>
              <a:t>- 24 ans</a:t>
            </a:r>
            <a:br>
              <a:rPr lang="es" sz="3000" dirty="0" smtClean="0"/>
            </a:br>
            <a:r>
              <a:rPr lang="es" sz="3000" dirty="0" smtClean="0"/>
              <a:t>- Formé et issu du secteur commerciale</a:t>
            </a:r>
            <a:endParaRPr sz="3000"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4" name="Titre 3"/>
          <p:cNvSpPr>
            <a:spLocks noGrp="1"/>
          </p:cNvSpPr>
          <p:nvPr>
            <p:ph type="ctrTitle"/>
          </p:nvPr>
        </p:nvSpPr>
        <p:spPr/>
        <p:txBody>
          <a:bodyPr/>
          <a:lstStyle/>
          <a:p>
            <a:r>
              <a:rPr lang="fr-FR" dirty="0" smtClean="0">
                <a:solidFill>
                  <a:schemeClr val="accent3"/>
                </a:solidFill>
              </a:rPr>
              <a:t>INTRODUCTION</a:t>
            </a:r>
            <a:endParaRPr lang="fr-FR" dirty="0">
              <a:solidFill>
                <a:schemeClr val="accent3"/>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BACK-END</a:t>
            </a:r>
            <a:endParaRPr dirty="0"/>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t>MVC</a:t>
            </a:r>
            <a:endParaRPr sz="1200" dirty="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t>PHP</a:t>
            </a:r>
            <a:endParaRPr sz="1200" dirty="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smtClean="0"/>
              <a:t>DATABASE</a:t>
            </a:r>
            <a:endParaRPr sz="1200" dirty="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t>MYSQL</a:t>
            </a:r>
            <a:endParaRPr sz="1200" dirty="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275843"/>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CREATION DU MCD</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377810"/>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97142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5026050"/>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8" name="Google Shape;998;p36"/>
          <p:cNvCxnSpPr/>
          <p:nvPr/>
        </p:nvCxnSpPr>
        <p:spPr>
          <a:xfrm>
            <a:off x="311700" y="933610"/>
            <a:ext cx="8520600" cy="0"/>
          </a:xfrm>
          <a:prstGeom prst="straightConnector1">
            <a:avLst/>
          </a:prstGeom>
          <a:noFill/>
          <a:ln w="9525" cap="flat" cmpd="sng">
            <a:solidFill>
              <a:srgbClr val="48FFD5"/>
            </a:solidFill>
            <a:prstDash val="solid"/>
            <a:round/>
            <a:headEnd type="none" w="med" len="med"/>
            <a:tailEnd type="none" w="med" len="med"/>
          </a:ln>
        </p:spPr>
      </p:cxnSp>
      <p:pic>
        <p:nvPicPr>
          <p:cNvPr id="243" name="Image 242" descr="C:\Users\Mon PC\Downloads\mcd.png"/>
          <p:cNvPicPr/>
          <p:nvPr/>
        </p:nvPicPr>
        <p:blipFill>
          <a:blip r:embed="rId3">
            <a:extLst>
              <a:ext uri="{28A0092B-C50C-407E-A947-70E740481C1C}">
                <a14:useLocalDpi xmlns:a14="http://schemas.microsoft.com/office/drawing/2010/main" val="0"/>
              </a:ext>
            </a:extLst>
          </a:blip>
          <a:srcRect/>
          <a:stretch>
            <a:fillRect/>
          </a:stretch>
        </p:blipFill>
        <p:spPr bwMode="auto">
          <a:xfrm>
            <a:off x="2227321" y="1173078"/>
            <a:ext cx="4615737" cy="3150386"/>
          </a:xfrm>
          <a:prstGeom prst="rect">
            <a:avLst/>
          </a:prstGeom>
          <a:noFill/>
          <a:ln>
            <a:noFill/>
          </a:ln>
        </p:spPr>
      </p:pic>
    </p:spTree>
    <p:extLst>
      <p:ext uri="{BB962C8B-B14F-4D97-AF65-F5344CB8AC3E}">
        <p14:creationId xmlns:p14="http://schemas.microsoft.com/office/powerpoint/2010/main" val="4210898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STRUCTURE MVC</a:t>
            </a:r>
            <a:endParaRPr dirty="0">
              <a:solidFill>
                <a:srgbClr val="FFFFFF"/>
              </a:solidFill>
            </a:endParaRPr>
          </a:p>
        </p:txBody>
      </p:sp>
      <p:sp>
        <p:nvSpPr>
          <p:cNvPr id="1067" name="Google Shape;1067;p38"/>
          <p:cNvSpPr/>
          <p:nvPr/>
        </p:nvSpPr>
        <p:spPr>
          <a:xfrm>
            <a:off x="1040391" y="1862676"/>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097" name="Google Shape;1097;p38"/>
          <p:cNvSpPr txBox="1">
            <a:spLocks noGrp="1"/>
          </p:cNvSpPr>
          <p:nvPr>
            <p:ph type="ctrTitle" idx="4294967295"/>
          </p:nvPr>
        </p:nvSpPr>
        <p:spPr>
          <a:xfrm>
            <a:off x="783441" y="238077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MODEL</a:t>
            </a:r>
            <a:endParaRPr sz="1400" dirty="0">
              <a:solidFill>
                <a:srgbClr val="0E2A47"/>
              </a:solidFill>
            </a:endParaRPr>
          </a:p>
        </p:txBody>
      </p:sp>
      <p:sp>
        <p:nvSpPr>
          <p:cNvPr id="1098" name="Google Shape;1098;p38"/>
          <p:cNvSpPr txBox="1">
            <a:spLocks noGrp="1"/>
          </p:cNvSpPr>
          <p:nvPr>
            <p:ph type="ctrTitle" idx="4294967295"/>
          </p:nvPr>
        </p:nvSpPr>
        <p:spPr>
          <a:xfrm>
            <a:off x="3532424" y="3420451"/>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VIEW</a:t>
            </a:r>
            <a:endParaRPr sz="1400" dirty="0">
              <a:solidFill>
                <a:srgbClr val="0E2A47"/>
              </a:solidFill>
            </a:endParaRPr>
          </a:p>
        </p:txBody>
      </p:sp>
      <p:sp>
        <p:nvSpPr>
          <p:cNvPr id="1099" name="Google Shape;1099;p38"/>
          <p:cNvSpPr txBox="1">
            <a:spLocks noGrp="1"/>
          </p:cNvSpPr>
          <p:nvPr>
            <p:ph type="ctrTitle" idx="4294967295"/>
          </p:nvPr>
        </p:nvSpPr>
        <p:spPr>
          <a:xfrm>
            <a:off x="6186488" y="2655176"/>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CONTROLLER</a:t>
            </a:r>
            <a:endParaRPr sz="1400" dirty="0">
              <a:solidFill>
                <a:srgbClr val="0E2A47"/>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a:lnSpc>
                <a:spcPct val="100000"/>
              </a:lnSpc>
              <a:buClr>
                <a:srgbClr val="000000"/>
              </a:buClr>
              <a:buSzPts val="1100"/>
              <a:buNone/>
              <a:defRPr/>
            </a:pPr>
            <a:r>
              <a:rPr lang="fr-FR" sz="900" dirty="0">
                <a:solidFill>
                  <a:schemeClr val="bg1"/>
                </a:solidFill>
                <a:latin typeface="Arial"/>
                <a:ea typeface="Arial"/>
                <a:cs typeface="Arial"/>
                <a:sym typeface="Arial"/>
              </a:rPr>
              <a:t>Le </a:t>
            </a:r>
            <a:r>
              <a:rPr lang="fr-FR" sz="900" dirty="0" smtClean="0">
                <a:solidFill>
                  <a:schemeClr val="bg1"/>
                </a:solidFill>
                <a:latin typeface="Arial"/>
                <a:ea typeface="Arial"/>
                <a:cs typeface="Arial"/>
                <a:sym typeface="Arial"/>
              </a:rPr>
              <a:t>MVC </a:t>
            </a:r>
            <a:r>
              <a:rPr lang="fr-FR" sz="900" dirty="0">
                <a:solidFill>
                  <a:schemeClr val="bg1"/>
                </a:solidFill>
                <a:latin typeface="Arial"/>
                <a:ea typeface="Arial"/>
                <a:cs typeface="Arial"/>
                <a:sym typeface="Arial"/>
              </a:rPr>
              <a:t>est un modèle d'architecture de développement logiciel.</a:t>
            </a: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CREATION DE LA BDD</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250" name="Image 249" descr="https://lh3.googleusercontent.com/MUyjPwaUSAlXvsW7zcYoEI9oopMhwUZO_OXbGcYKd7CE8n1zvlnaP5Pn8mwbMGj4TtKblHIDvgu4dHrU-8Qr1PffHh9EmUFRM2HDhSnsZUIK6k-Z-PyGpWsG8mzXNNAbtvQQF2vlpteFofE9vYpHQTg"/>
          <p:cNvPicPr/>
          <p:nvPr/>
        </p:nvPicPr>
        <p:blipFill>
          <a:blip r:embed="rId3">
            <a:extLst>
              <a:ext uri="{28A0092B-C50C-407E-A947-70E740481C1C}">
                <a14:useLocalDpi xmlns:a14="http://schemas.microsoft.com/office/drawing/2010/main" val="0"/>
              </a:ext>
            </a:extLst>
          </a:blip>
          <a:srcRect/>
          <a:stretch>
            <a:fillRect/>
          </a:stretch>
        </p:blipFill>
        <p:spPr bwMode="auto">
          <a:xfrm>
            <a:off x="367791" y="1461527"/>
            <a:ext cx="3939008" cy="1493906"/>
          </a:xfrm>
          <a:prstGeom prst="rect">
            <a:avLst/>
          </a:prstGeom>
          <a:noFill/>
          <a:ln>
            <a:noFill/>
          </a:ln>
        </p:spPr>
      </p:pic>
      <p:pic>
        <p:nvPicPr>
          <p:cNvPr id="251" name="Image 250" descr="https://lh3.googleusercontent.com/2tZC5IBYAfrEG67qVTWt05JIqRZxURgBYyYMRdtQVZPVR6PHYmQT8czg9PAZhkrdhUnA4NoU2JhJXd2xl712zE66clF76coN1TEj7WCv2SR9jG-G9tbPhGyAv1BPyd7WsIe7NeOFYXjIZBp7wA5esjw"/>
          <p:cNvPicPr/>
          <p:nvPr/>
        </p:nvPicPr>
        <p:blipFill>
          <a:blip r:embed="rId4">
            <a:extLst>
              <a:ext uri="{28A0092B-C50C-407E-A947-70E740481C1C}">
                <a14:useLocalDpi xmlns:a14="http://schemas.microsoft.com/office/drawing/2010/main" val="0"/>
              </a:ext>
            </a:extLst>
          </a:blip>
          <a:srcRect/>
          <a:stretch>
            <a:fillRect/>
          </a:stretch>
        </p:blipFill>
        <p:spPr bwMode="auto">
          <a:xfrm>
            <a:off x="4453978" y="2720596"/>
            <a:ext cx="4559062" cy="1266284"/>
          </a:xfrm>
          <a:prstGeom prst="rect">
            <a:avLst/>
          </a:prstGeom>
          <a:noFill/>
          <a:ln>
            <a:noFill/>
          </a:ln>
        </p:spPr>
      </p:pic>
    </p:spTree>
    <p:extLst>
      <p:ext uri="{BB962C8B-B14F-4D97-AF65-F5344CB8AC3E}">
        <p14:creationId xmlns:p14="http://schemas.microsoft.com/office/powerpoint/2010/main" val="4241789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CREATION DE LA BDD ET DES TABLES</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252" name="Image 251" descr="https://lh6.googleusercontent.com/F4NxjxvYBGSQ74RRCkRY1AtssuDiMZCLsZdari9Ejq-lfztT-ki3g7qkK8i_3eRapFLWT34u3dXVgzmzzI0QNJ4yJT9zY1TKRDfbMNJOVY7XlAFoKkVNJQW9QZnM-2tIdm9DIqia1qNRzIIX8XmQUaw"/>
          <p:cNvPicPr/>
          <p:nvPr/>
        </p:nvPicPr>
        <p:blipFill>
          <a:blip r:embed="rId3">
            <a:extLst>
              <a:ext uri="{28A0092B-C50C-407E-A947-70E740481C1C}">
                <a14:useLocalDpi xmlns:a14="http://schemas.microsoft.com/office/drawing/2010/main" val="0"/>
              </a:ext>
            </a:extLst>
          </a:blip>
          <a:srcRect/>
          <a:stretch>
            <a:fillRect/>
          </a:stretch>
        </p:blipFill>
        <p:spPr bwMode="auto">
          <a:xfrm>
            <a:off x="593248" y="1399049"/>
            <a:ext cx="2851386" cy="2587166"/>
          </a:xfrm>
          <a:prstGeom prst="rect">
            <a:avLst/>
          </a:prstGeom>
          <a:noFill/>
          <a:ln>
            <a:noFill/>
          </a:ln>
        </p:spPr>
      </p:pic>
      <p:pic>
        <p:nvPicPr>
          <p:cNvPr id="253" name="Image 252" descr="https://lh4.googleusercontent.com/EX9FNrcPZuagMle7GKZWpUFfKwa9JUK-lWGj7G_WRqyDRe7uJJSKj8eaF9HaY8felUKptU50Kew7ua4SZDu0koGXPWhWSvPEMFfsrJxLa_qhv22otpTZU71MyBMHefteTzKyBg4jslFIUL2qcp8dsDQ"/>
          <p:cNvPicPr/>
          <p:nvPr/>
        </p:nvPicPr>
        <p:blipFill>
          <a:blip r:embed="rId4">
            <a:extLst>
              <a:ext uri="{28A0092B-C50C-407E-A947-70E740481C1C}">
                <a14:useLocalDpi xmlns:a14="http://schemas.microsoft.com/office/drawing/2010/main" val="0"/>
              </a:ext>
            </a:extLst>
          </a:blip>
          <a:srcRect/>
          <a:stretch>
            <a:fillRect/>
          </a:stretch>
        </p:blipFill>
        <p:spPr bwMode="auto">
          <a:xfrm>
            <a:off x="3900744" y="1838498"/>
            <a:ext cx="4584090" cy="1295614"/>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CONNEXION A LA BDD</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1369792" y="1432831"/>
            <a:ext cx="6254978" cy="316282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28322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ROUTEUR (index.php)</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90143" y="3399468"/>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8" name="Google Shape;998;p36"/>
          <p:cNvCxnSpPr/>
          <p:nvPr/>
        </p:nvCxnSpPr>
        <p:spPr>
          <a:xfrm>
            <a:off x="311700" y="830359"/>
            <a:ext cx="8520600" cy="0"/>
          </a:xfrm>
          <a:prstGeom prst="straightConnector1">
            <a:avLst/>
          </a:prstGeom>
          <a:noFill/>
          <a:ln w="9525" cap="flat" cmpd="sng">
            <a:solidFill>
              <a:srgbClr val="48FFD5"/>
            </a:solidFill>
            <a:prstDash val="solid"/>
            <a:round/>
            <a:headEnd type="none" w="med" len="med"/>
            <a:tailEnd type="none" w="med" len="med"/>
          </a:ln>
        </p:spPr>
      </p:cxnSp>
      <p:pic>
        <p:nvPicPr>
          <p:cNvPr id="243" name="Image 242" descr="https://lh6.googleusercontent.com/Fjt5yUkpaMsaUi06Ihw3VfglekSRSlyX1B0QHkwpEjV7qdwoEALPijc22MNmDDabo-yIGdfXdvqvhgCx5mIG5rdhvolb4_1U-opVliqASBrwymOCCoLVSWJCOGnhxuKGxNLrIDb0UqXQREmO3j9e9bE"/>
          <p:cNvPicPr/>
          <p:nvPr/>
        </p:nvPicPr>
        <p:blipFill>
          <a:blip r:embed="rId3">
            <a:extLst>
              <a:ext uri="{28A0092B-C50C-407E-A947-70E740481C1C}">
                <a14:useLocalDpi xmlns:a14="http://schemas.microsoft.com/office/drawing/2010/main" val="0"/>
              </a:ext>
            </a:extLst>
          </a:blip>
          <a:srcRect/>
          <a:stretch>
            <a:fillRect/>
          </a:stretch>
        </p:blipFill>
        <p:spPr bwMode="auto">
          <a:xfrm>
            <a:off x="4880726" y="1467343"/>
            <a:ext cx="3814587" cy="1978620"/>
          </a:xfrm>
          <a:prstGeom prst="rect">
            <a:avLst/>
          </a:prstGeom>
          <a:noFill/>
          <a:ln>
            <a:noFill/>
          </a:ln>
        </p:spPr>
      </p:pic>
      <p:pic>
        <p:nvPicPr>
          <p:cNvPr id="244" name="Image 243" descr="https://lh4.googleusercontent.com/IJWYM94UIU4z5XPIonkVWv4KiXMh-R8SjCqUF85Zh2F5HA4K__3rx4GRLc4AP_kH7l8H3FOIy3dj1nay3xUNLmbKvfn1EcqF1AT-gduESrBc4LZY-w8I-S0bGwXkGOutjRWP6j5C0e7TIsJU36irRUk"/>
          <p:cNvPicPr/>
          <p:nvPr/>
        </p:nvPicPr>
        <p:blipFill>
          <a:blip r:embed="rId4">
            <a:extLst>
              <a:ext uri="{28A0092B-C50C-407E-A947-70E740481C1C}">
                <a14:useLocalDpi xmlns:a14="http://schemas.microsoft.com/office/drawing/2010/main" val="0"/>
              </a:ext>
            </a:extLst>
          </a:blip>
          <a:srcRect/>
          <a:stretch>
            <a:fillRect/>
          </a:stretch>
        </p:blipFill>
        <p:spPr bwMode="auto">
          <a:xfrm>
            <a:off x="540444" y="1062504"/>
            <a:ext cx="4026051" cy="2585771"/>
          </a:xfrm>
          <a:prstGeom prst="rect">
            <a:avLst/>
          </a:prstGeom>
          <a:noFill/>
          <a:ln>
            <a:noFill/>
          </a:ln>
        </p:spPr>
      </p:pic>
      <p:pic>
        <p:nvPicPr>
          <p:cNvPr id="2" name="Image 1"/>
          <p:cNvPicPr>
            <a:picLocks noChangeAspect="1"/>
          </p:cNvPicPr>
          <p:nvPr/>
        </p:nvPicPr>
        <p:blipFill>
          <a:blip r:embed="rId5"/>
          <a:stretch>
            <a:fillRect/>
          </a:stretch>
        </p:blipFill>
        <p:spPr>
          <a:xfrm>
            <a:off x="1437683" y="3828814"/>
            <a:ext cx="2927994" cy="760345"/>
          </a:xfrm>
          <a:prstGeom prst="rect">
            <a:avLst/>
          </a:prstGeom>
        </p:spPr>
      </p:pic>
      <p:sp>
        <p:nvSpPr>
          <p:cNvPr id="4" name="Flèche droite 3"/>
          <p:cNvSpPr/>
          <p:nvPr/>
        </p:nvSpPr>
        <p:spPr>
          <a:xfrm rot="9597412">
            <a:off x="2902692" y="2752630"/>
            <a:ext cx="2349109" cy="326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522990" y="1058638"/>
            <a:ext cx="2406459" cy="2190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9" name="Ellipse 248"/>
          <p:cNvSpPr/>
          <p:nvPr/>
        </p:nvSpPr>
        <p:spPr>
          <a:xfrm>
            <a:off x="5443983" y="2274290"/>
            <a:ext cx="1951075" cy="2190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64537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MISE EN PLACE DU MANAGER/MODEL</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 2"/>
          <p:cNvPicPr>
            <a:picLocks noChangeAspect="1"/>
          </p:cNvPicPr>
          <p:nvPr/>
        </p:nvPicPr>
        <p:blipFill>
          <a:blip r:embed="rId3"/>
          <a:stretch>
            <a:fillRect/>
          </a:stretch>
        </p:blipFill>
        <p:spPr>
          <a:xfrm>
            <a:off x="384323" y="1501907"/>
            <a:ext cx="3685714" cy="2031868"/>
          </a:xfrm>
          <a:prstGeom prst="rect">
            <a:avLst/>
          </a:prstGeom>
        </p:spPr>
      </p:pic>
      <p:pic>
        <p:nvPicPr>
          <p:cNvPr id="4" name="Image 3"/>
          <p:cNvPicPr>
            <a:picLocks noChangeAspect="1"/>
          </p:cNvPicPr>
          <p:nvPr/>
        </p:nvPicPr>
        <p:blipFill>
          <a:blip r:embed="rId4"/>
          <a:stretch>
            <a:fillRect/>
          </a:stretch>
        </p:blipFill>
        <p:spPr>
          <a:xfrm>
            <a:off x="4043772" y="1633089"/>
            <a:ext cx="4688748" cy="2687788"/>
          </a:xfrm>
          <a:prstGeom prst="rect">
            <a:avLst/>
          </a:prstGeom>
        </p:spPr>
      </p:pic>
    </p:spTree>
    <p:extLst>
      <p:ext uri="{BB962C8B-B14F-4D97-AF65-F5344CB8AC3E}">
        <p14:creationId xmlns:p14="http://schemas.microsoft.com/office/powerpoint/2010/main" val="3802105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MISE EN PLACE DU CONTROLLER</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372795" y="1516959"/>
            <a:ext cx="3730347" cy="2743540"/>
          </a:xfrm>
          <a:prstGeom prst="rect">
            <a:avLst/>
          </a:prstGeom>
        </p:spPr>
      </p:pic>
      <p:pic>
        <p:nvPicPr>
          <p:cNvPr id="54" name="Image 53" descr="https://lh5.googleusercontent.com/cz-9fBhKJGMm53EeQye4o6sWat61MJS0BA9BoBAqc3lHKeIXA8YRu_ekj8Q3Glkb3kDviBFxOY1ZddCI6dOGzgTAxTTRTygFohYs085C-20gFSRymvR4gDc7mOxvWrbHsNtktztLQRqpnKAAvaoL15A"/>
          <p:cNvPicPr/>
          <p:nvPr/>
        </p:nvPicPr>
        <p:blipFill>
          <a:blip r:embed="rId4">
            <a:extLst>
              <a:ext uri="{28A0092B-C50C-407E-A947-70E740481C1C}">
                <a14:useLocalDpi xmlns:a14="http://schemas.microsoft.com/office/drawing/2010/main" val="0"/>
              </a:ext>
            </a:extLst>
          </a:blip>
          <a:srcRect/>
          <a:stretch>
            <a:fillRect/>
          </a:stretch>
        </p:blipFill>
        <p:spPr bwMode="auto">
          <a:xfrm>
            <a:off x="5466286" y="1301418"/>
            <a:ext cx="2057690" cy="3589389"/>
          </a:xfrm>
          <a:prstGeom prst="rect">
            <a:avLst/>
          </a:prstGeom>
          <a:noFill/>
          <a:ln>
            <a:noFill/>
          </a:ln>
        </p:spPr>
      </p:pic>
    </p:spTree>
    <p:extLst>
      <p:ext uri="{BB962C8B-B14F-4D97-AF65-F5344CB8AC3E}">
        <p14:creationId xmlns:p14="http://schemas.microsoft.com/office/powerpoint/2010/main" val="206703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MISE EN PLACE DE LA VIEW </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2" name="Image 51"/>
          <p:cNvPicPr>
            <a:picLocks noChangeAspect="1"/>
          </p:cNvPicPr>
          <p:nvPr/>
        </p:nvPicPr>
        <p:blipFill>
          <a:blip r:embed="rId3"/>
          <a:stretch>
            <a:fillRect/>
          </a:stretch>
        </p:blipFill>
        <p:spPr>
          <a:xfrm>
            <a:off x="2455373" y="1302156"/>
            <a:ext cx="4207291" cy="2042782"/>
          </a:xfrm>
          <a:prstGeom prst="rect">
            <a:avLst/>
          </a:prstGeom>
        </p:spPr>
      </p:pic>
      <p:pic>
        <p:nvPicPr>
          <p:cNvPr id="53" name="Image 52"/>
          <p:cNvPicPr>
            <a:picLocks noChangeAspect="1"/>
          </p:cNvPicPr>
          <p:nvPr/>
        </p:nvPicPr>
        <p:blipFill>
          <a:blip r:embed="rId4"/>
          <a:stretch>
            <a:fillRect/>
          </a:stretch>
        </p:blipFill>
        <p:spPr>
          <a:xfrm>
            <a:off x="1484688" y="3561216"/>
            <a:ext cx="6163881" cy="1249046"/>
          </a:xfrm>
          <a:prstGeom prst="rect">
            <a:avLst/>
          </a:prstGeom>
        </p:spPr>
      </p:pic>
    </p:spTree>
    <p:extLst>
      <p:ext uri="{BB962C8B-B14F-4D97-AF65-F5344CB8AC3E}">
        <p14:creationId xmlns:p14="http://schemas.microsoft.com/office/powerpoint/2010/main" val="1710499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DOSSIER PROJET </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 name="Titre 4"/>
          <p:cNvSpPr>
            <a:spLocks noGrp="1"/>
          </p:cNvSpPr>
          <p:nvPr>
            <p:ph type="ctrTitle" idx="4"/>
          </p:nvPr>
        </p:nvSpPr>
        <p:spPr>
          <a:xfrm>
            <a:off x="5929538" y="3813250"/>
            <a:ext cx="2076000" cy="196200"/>
          </a:xfrm>
        </p:spPr>
        <p:txBody>
          <a:bodyPr/>
          <a:lstStyle/>
          <a:p>
            <a:r>
              <a:rPr lang="fr-FR" dirty="0" smtClean="0"/>
              <a:t>Utilisation d’une API de mail</a:t>
            </a:r>
            <a:endParaRPr lang="fr-FR" dirty="0"/>
          </a:p>
        </p:txBody>
      </p:sp>
      <p:sp>
        <p:nvSpPr>
          <p:cNvPr id="6" name="Titre 5"/>
          <p:cNvSpPr>
            <a:spLocks noGrp="1"/>
          </p:cNvSpPr>
          <p:nvPr>
            <p:ph type="ctrTitle" idx="5"/>
          </p:nvPr>
        </p:nvSpPr>
        <p:spPr>
          <a:xfrm>
            <a:off x="1152750" y="3911350"/>
            <a:ext cx="2076000" cy="196200"/>
          </a:xfrm>
        </p:spPr>
        <p:txBody>
          <a:bodyPr/>
          <a:lstStyle/>
          <a:p>
            <a:r>
              <a:rPr lang="fr-FR" dirty="0" smtClean="0"/>
              <a:t>Stage réalisée auprès de la boulangerie L’Artisan à St Pol</a:t>
            </a:r>
            <a:endParaRPr lang="fr-FR" dirty="0"/>
          </a:p>
        </p:txBody>
      </p:sp>
      <p:pic>
        <p:nvPicPr>
          <p:cNvPr id="1026" name="Picture 2" descr="lartisan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495641"/>
            <a:ext cx="4776788" cy="14070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7" name="Titre 5"/>
          <p:cNvSpPr>
            <a:spLocks noGrp="1"/>
          </p:cNvSpPr>
          <p:nvPr>
            <p:ph type="ctrTitle" idx="5"/>
          </p:nvPr>
        </p:nvSpPr>
        <p:spPr>
          <a:xfrm>
            <a:off x="3541144" y="3715150"/>
            <a:ext cx="2076000" cy="196200"/>
          </a:xfrm>
        </p:spPr>
        <p:txBody>
          <a:bodyPr/>
          <a:lstStyle/>
          <a:p>
            <a:r>
              <a:rPr lang="fr-FR" dirty="0" smtClean="0"/>
              <a:t>Conception d’un site vitrine</a:t>
            </a:r>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ROUTEUR (index.php)</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245" name="Image 244" descr="https://lh4.googleusercontent.com/IJWYM94UIU4z5XPIonkVWv4KiXMh-R8SjCqUF85Zh2F5HA4K__3rx4GRLc4AP_kH7l8H3FOIy3dj1nay3xUNLmbKvfn1EcqF1AT-gduESrBc4LZY-w8I-S0bGwXkGOutjRWP6j5C0e7TIsJU36irRUk"/>
          <p:cNvPicPr/>
          <p:nvPr/>
        </p:nvPicPr>
        <p:blipFill rotWithShape="1">
          <a:blip r:embed="rId3">
            <a:extLst>
              <a:ext uri="{28A0092B-C50C-407E-A947-70E740481C1C}">
                <a14:useLocalDpi xmlns:a14="http://schemas.microsoft.com/office/drawing/2010/main" val="0"/>
              </a:ext>
            </a:extLst>
          </a:blip>
          <a:srcRect r="7458"/>
          <a:stretch/>
        </p:blipFill>
        <p:spPr bwMode="auto">
          <a:xfrm>
            <a:off x="4022618" y="1749884"/>
            <a:ext cx="4829581" cy="2890752"/>
          </a:xfrm>
          <a:prstGeom prst="rect">
            <a:avLst/>
          </a:prstGeom>
          <a:noFill/>
          <a:ln>
            <a:noFill/>
          </a:ln>
        </p:spPr>
      </p:pic>
      <p:pic>
        <p:nvPicPr>
          <p:cNvPr id="246" name="Image 245" descr="https://lh6.googleusercontent.com/Fjt5yUkpaMsaUi06Ihw3VfglekSRSlyX1B0QHkwpEjV7qdwoEALPijc22MNmDDabo-yIGdfXdvqvhgCx5mIG5rdhvolb4_1U-opVliqASBrwymOCCoLVSWJCOGnhxuKGxNLrIDb0UqXQREmO3j9e9bE"/>
          <p:cNvPicPr/>
          <p:nvPr/>
        </p:nvPicPr>
        <p:blipFill>
          <a:blip r:embed="rId4">
            <a:extLst>
              <a:ext uri="{28A0092B-C50C-407E-A947-70E740481C1C}">
                <a14:useLocalDpi xmlns:a14="http://schemas.microsoft.com/office/drawing/2010/main" val="0"/>
              </a:ext>
            </a:extLst>
          </a:blip>
          <a:srcRect/>
          <a:stretch>
            <a:fillRect/>
          </a:stretch>
        </p:blipFill>
        <p:spPr bwMode="auto">
          <a:xfrm>
            <a:off x="110400" y="1245856"/>
            <a:ext cx="3925552" cy="2541821"/>
          </a:xfrm>
          <a:prstGeom prst="rect">
            <a:avLst/>
          </a:prstGeom>
          <a:noFill/>
          <a:ln>
            <a:noFill/>
          </a:ln>
        </p:spPr>
      </p:pic>
    </p:spTree>
    <p:extLst>
      <p:ext uri="{BB962C8B-B14F-4D97-AF65-F5344CB8AC3E}">
        <p14:creationId xmlns:p14="http://schemas.microsoft.com/office/powerpoint/2010/main" val="2608661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RESULTAT POUR LES AUTRES PAGES</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4" name="Image 53" descr="https://lh4.googleusercontent.com/quWwhSVMzszA3JI2W_aXuM2_jfvDGvvI9R8ZrTAfwIvsybdZaofjAM4IX-lV9gJgpOYUV0_UTk2u2dOaWhdDd1BX4kOwAActSbGPzWYebOFYntp_oOGWkgWGUIw6f5s-OiwIEaatkrlXIzWQBud6tm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6355" y="1105574"/>
            <a:ext cx="5051284" cy="1397897"/>
          </a:xfrm>
          <a:prstGeom prst="rect">
            <a:avLst/>
          </a:prstGeom>
          <a:noFill/>
          <a:ln>
            <a:noFill/>
          </a:ln>
        </p:spPr>
      </p:pic>
      <p:pic>
        <p:nvPicPr>
          <p:cNvPr id="55" name="Image 54" descr="https://lh5.googleusercontent.com/L2lNkoSsLYC-Fd6V78frfNmRdfiuK_mOClIRhko0Z8_PSNmGMtiU_srXdbo_xj68jrNLTNMGJl2Y6JXXf-ZgpxUgBosKvSvI79S_9lRejqZxE1OgOuEPr0Q9yW-_eryVpw3ef9txRhp2yBSg9yE0llU"/>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8179" y="2667282"/>
            <a:ext cx="4907637" cy="2200993"/>
          </a:xfrm>
          <a:prstGeom prst="rect">
            <a:avLst/>
          </a:prstGeom>
          <a:noFill/>
          <a:ln>
            <a:noFill/>
          </a:ln>
        </p:spPr>
      </p:pic>
      <p:sp>
        <p:nvSpPr>
          <p:cNvPr id="2" name="Ellipse 1"/>
          <p:cNvSpPr/>
          <p:nvPr/>
        </p:nvSpPr>
        <p:spPr>
          <a:xfrm>
            <a:off x="4376777" y="1105574"/>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3595875" y="2622907"/>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3561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a:t>
            </a:r>
            <a:endParaRPr dirty="0"/>
          </a:p>
        </p:txBody>
      </p:sp>
      <p:sp>
        <p:nvSpPr>
          <p:cNvPr id="567" name="Google Shape;567;p30"/>
          <p:cNvSpPr txBox="1">
            <a:spLocks noGrp="1"/>
          </p:cNvSpPr>
          <p:nvPr>
            <p:ph type="ctrTitle"/>
          </p:nvPr>
        </p:nvSpPr>
        <p:spPr>
          <a:xfrm>
            <a:off x="4652878" y="34972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UPDATE</a:t>
            </a:r>
            <a:endParaRPr sz="900" dirty="0"/>
          </a:p>
        </p:txBody>
      </p:sp>
      <p:sp>
        <p:nvSpPr>
          <p:cNvPr id="568" name="Google Shape;568;p30"/>
          <p:cNvSpPr txBox="1">
            <a:spLocks noGrp="1"/>
          </p:cNvSpPr>
          <p:nvPr>
            <p:ph type="ctrTitle" idx="4"/>
          </p:nvPr>
        </p:nvSpPr>
        <p:spPr>
          <a:xfrm>
            <a:off x="655840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DELETE</a:t>
            </a:r>
            <a:endParaRPr sz="900" dirty="0"/>
          </a:p>
        </p:txBody>
      </p:sp>
      <p:sp>
        <p:nvSpPr>
          <p:cNvPr id="569" name="Google Shape;569;p30"/>
          <p:cNvSpPr txBox="1">
            <a:spLocks noGrp="1"/>
          </p:cNvSpPr>
          <p:nvPr>
            <p:ph type="ctrTitle" idx="5"/>
          </p:nvPr>
        </p:nvSpPr>
        <p:spPr>
          <a:xfrm>
            <a:off x="1179626" y="3440541"/>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CREATE</a:t>
            </a:r>
            <a:endParaRPr sz="900" dirty="0"/>
          </a:p>
        </p:txBody>
      </p:sp>
      <p:sp>
        <p:nvSpPr>
          <p:cNvPr id="570" name="Google Shape;570;p30"/>
          <p:cNvSpPr/>
          <p:nvPr/>
        </p:nvSpPr>
        <p:spPr>
          <a:xfrm>
            <a:off x="1480701" y="316720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16865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1815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8371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17458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514353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494085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563777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529332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520201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687938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707645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757630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723344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714213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7" name="Google Shape;570;p30"/>
          <p:cNvSpPr/>
          <p:nvPr/>
        </p:nvSpPr>
        <p:spPr>
          <a:xfrm>
            <a:off x="3250000" y="314666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1;p30"/>
          <p:cNvSpPr/>
          <p:nvPr/>
        </p:nvSpPr>
        <p:spPr>
          <a:xfrm>
            <a:off x="3451864" y="18766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no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2;p30"/>
          <p:cNvSpPr/>
          <p:nvPr/>
        </p:nvSpPr>
        <p:spPr>
          <a:xfrm>
            <a:off x="3946895" y="227072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4;p30"/>
          <p:cNvSpPr/>
          <p:nvPr/>
        </p:nvSpPr>
        <p:spPr>
          <a:xfrm>
            <a:off x="3511136" y="199841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69;p30"/>
          <p:cNvSpPr txBox="1">
            <a:spLocks/>
          </p:cNvSpPr>
          <p:nvPr/>
        </p:nvSpPr>
        <p:spPr>
          <a:xfrm>
            <a:off x="2990058" y="3457463"/>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fr-FR" sz="900" dirty="0" smtClean="0"/>
              <a:t>READ</a:t>
            </a:r>
            <a:endParaRPr lang="fr-FR" sz="900" dirty="0"/>
          </a:p>
        </p:txBody>
      </p:sp>
      <p:grpSp>
        <p:nvGrpSpPr>
          <p:cNvPr id="83" name="Google Shape;5847;p52"/>
          <p:cNvGrpSpPr/>
          <p:nvPr/>
        </p:nvGrpSpPr>
        <p:grpSpPr>
          <a:xfrm>
            <a:off x="7441681" y="2128150"/>
            <a:ext cx="298169" cy="393417"/>
            <a:chOff x="2707500" y="249400"/>
            <a:chExt cx="423475" cy="481825"/>
          </a:xfrm>
        </p:grpSpPr>
        <p:sp>
          <p:nvSpPr>
            <p:cNvPr id="84"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 name="Google Shape;5857;p52"/>
          <p:cNvGrpSpPr/>
          <p:nvPr/>
        </p:nvGrpSpPr>
        <p:grpSpPr>
          <a:xfrm>
            <a:off x="2022116" y="2153715"/>
            <a:ext cx="352349" cy="338760"/>
            <a:chOff x="3854700" y="249750"/>
            <a:chExt cx="500425" cy="481125"/>
          </a:xfrm>
        </p:grpSpPr>
        <p:sp>
          <p:nvSpPr>
            <p:cNvPr id="87"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 name="Google Shape;5898;p52"/>
          <p:cNvSpPr/>
          <p:nvPr/>
        </p:nvSpPr>
        <p:spPr>
          <a:xfrm>
            <a:off x="3780061" y="2115939"/>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 name="Google Shape;1361;p46"/>
          <p:cNvGrpSpPr/>
          <p:nvPr/>
        </p:nvGrpSpPr>
        <p:grpSpPr>
          <a:xfrm>
            <a:off x="5374921" y="2038420"/>
            <a:ext cx="525704" cy="535436"/>
            <a:chOff x="4906800" y="1507500"/>
            <a:chExt cx="70350" cy="71075"/>
          </a:xfrm>
        </p:grpSpPr>
        <p:sp>
          <p:nvSpPr>
            <p:cNvPr id="97"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Affichage</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2901306" y="1140004"/>
            <a:ext cx="2915021" cy="1179889"/>
          </a:xfrm>
          <a:prstGeom prst="rect">
            <a:avLst/>
          </a:prstGeom>
        </p:spPr>
      </p:pic>
      <p:sp>
        <p:nvSpPr>
          <p:cNvPr id="57" name="Titre 5"/>
          <p:cNvSpPr txBox="1">
            <a:spLocks/>
          </p:cNvSpPr>
          <p:nvPr/>
        </p:nvSpPr>
        <p:spPr>
          <a:xfrm>
            <a:off x="1259972" y="1548611"/>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sp>
        <p:nvSpPr>
          <p:cNvPr id="58" name="Titre 5"/>
          <p:cNvSpPr txBox="1">
            <a:spLocks/>
          </p:cNvSpPr>
          <p:nvPr/>
        </p:nvSpPr>
        <p:spPr>
          <a:xfrm>
            <a:off x="929892" y="2691716"/>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sp>
        <p:nvSpPr>
          <p:cNvPr id="59" name="Titre 5"/>
          <p:cNvSpPr txBox="1">
            <a:spLocks/>
          </p:cNvSpPr>
          <p:nvPr/>
        </p:nvSpPr>
        <p:spPr>
          <a:xfrm>
            <a:off x="1383899" y="4059141"/>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err="1" smtClean="0">
                <a:solidFill>
                  <a:schemeClr val="accent3"/>
                </a:solidFill>
                <a:latin typeface="Roboto Black" panose="020B0604020202020204" charset="0"/>
                <a:ea typeface="Roboto Black" panose="020B0604020202020204" charset="0"/>
              </a:rPr>
              <a:t>View</a:t>
            </a:r>
            <a:endParaRPr lang="fr-FR" sz="2400" dirty="0">
              <a:solidFill>
                <a:schemeClr val="accent3"/>
              </a:solidFill>
              <a:latin typeface="Roboto Black" panose="020B0604020202020204" charset="0"/>
              <a:ea typeface="Roboto Black" panose="020B0604020202020204" charset="0"/>
            </a:endParaRPr>
          </a:p>
        </p:txBody>
      </p:sp>
      <p:pic>
        <p:nvPicPr>
          <p:cNvPr id="60" name="Image 59" descr="https://lh3.googleusercontent.com/Ee0GiZrXBHtATUjP7kS1UjX6_dMIEsHTOk4u-rfAeikOOKzqIqDaFJvODcXrN9FZvq1UD_ESWaLm1vyufOUMPliz4FfTsa4W3mfn5P8kVYZwni9BjZdwJirMrRSNcytDiLAeCoed0x_hXbaneNeDyn8"/>
          <p:cNvPicPr/>
          <p:nvPr/>
        </p:nvPicPr>
        <p:blipFill>
          <a:blip r:embed="rId4">
            <a:extLst>
              <a:ext uri="{28A0092B-C50C-407E-A947-70E740481C1C}">
                <a14:useLocalDpi xmlns:a14="http://schemas.microsoft.com/office/drawing/2010/main" val="0"/>
              </a:ext>
            </a:extLst>
          </a:blip>
          <a:srcRect/>
          <a:stretch>
            <a:fillRect/>
          </a:stretch>
        </p:blipFill>
        <p:spPr bwMode="auto">
          <a:xfrm>
            <a:off x="2937131" y="3477845"/>
            <a:ext cx="4710974" cy="1267418"/>
          </a:xfrm>
          <a:prstGeom prst="rect">
            <a:avLst/>
          </a:prstGeom>
          <a:noFill/>
          <a:ln>
            <a:noFill/>
          </a:ln>
        </p:spPr>
      </p:pic>
      <p:pic>
        <p:nvPicPr>
          <p:cNvPr id="5" name="Image 4"/>
          <p:cNvPicPr>
            <a:picLocks noChangeAspect="1"/>
          </p:cNvPicPr>
          <p:nvPr/>
        </p:nvPicPr>
        <p:blipFill>
          <a:blip r:embed="rId5"/>
          <a:stretch>
            <a:fillRect/>
          </a:stretch>
        </p:blipFill>
        <p:spPr>
          <a:xfrm>
            <a:off x="2930904" y="2457738"/>
            <a:ext cx="3357469" cy="906863"/>
          </a:xfrm>
          <a:prstGeom prst="rect">
            <a:avLst/>
          </a:prstGeom>
        </p:spPr>
      </p:pic>
    </p:spTree>
    <p:extLst>
      <p:ext uri="{BB962C8B-B14F-4D97-AF65-F5344CB8AC3E}">
        <p14:creationId xmlns:p14="http://schemas.microsoft.com/office/powerpoint/2010/main" val="37841793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Affichage</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6" name="Ellipse 55"/>
          <p:cNvSpPr/>
          <p:nvPr/>
        </p:nvSpPr>
        <p:spPr>
          <a:xfrm>
            <a:off x="3595875" y="2622907"/>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a:stretch>
            <a:fillRect/>
          </a:stretch>
        </p:blipFill>
        <p:spPr>
          <a:xfrm>
            <a:off x="2432051" y="2357928"/>
            <a:ext cx="4410691" cy="2133898"/>
          </a:xfrm>
          <a:prstGeom prst="rect">
            <a:avLst/>
          </a:prstGeom>
        </p:spPr>
      </p:pic>
      <p:pic>
        <p:nvPicPr>
          <p:cNvPr id="3" name="Image 2"/>
          <p:cNvPicPr>
            <a:picLocks noChangeAspect="1"/>
          </p:cNvPicPr>
          <p:nvPr/>
        </p:nvPicPr>
        <p:blipFill>
          <a:blip r:embed="rId4"/>
          <a:stretch>
            <a:fillRect/>
          </a:stretch>
        </p:blipFill>
        <p:spPr>
          <a:xfrm>
            <a:off x="1652440" y="1293437"/>
            <a:ext cx="5839113" cy="688049"/>
          </a:xfrm>
          <a:prstGeom prst="rect">
            <a:avLst/>
          </a:prstGeom>
        </p:spPr>
      </p:pic>
      <p:sp>
        <p:nvSpPr>
          <p:cNvPr id="4" name="Ellipse 3"/>
          <p:cNvSpPr/>
          <p:nvPr/>
        </p:nvSpPr>
        <p:spPr>
          <a:xfrm>
            <a:off x="2660650" y="1321867"/>
            <a:ext cx="2753434" cy="3217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2432051" y="3176364"/>
            <a:ext cx="4018494" cy="1353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65198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Affichage Résultat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6" name="Ellipse 55"/>
          <p:cNvSpPr/>
          <p:nvPr/>
        </p:nvSpPr>
        <p:spPr>
          <a:xfrm>
            <a:off x="3595875" y="2622907"/>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descr="https://lh4.googleusercontent.com/uTT-h8CImUCo4OqmFgwcrIL2VT3rNYc9_w2E1Jblu3EOf2wYeHY6wZ489ISeN_7ZprrJWwsvbp6_oegmeNUxQObH43I7YeKV_DXzG6j6tW5pSpD1hnkYJiSI94VxEnYoNcQe3D2cmkD9RXcNvSrUgkU"/>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2413" y="2430861"/>
            <a:ext cx="6059170" cy="2072005"/>
          </a:xfrm>
          <a:prstGeom prst="rect">
            <a:avLst/>
          </a:prstGeom>
          <a:noFill/>
          <a:ln>
            <a:noFill/>
          </a:ln>
        </p:spPr>
      </p:pic>
      <p:pic>
        <p:nvPicPr>
          <p:cNvPr id="53" name="Image 52" descr="https://lh5.googleusercontent.com/cF2lw8AmCOdOuBlLRxupRDTTEdo3y0g2KJCCb_71M4EZfr9Jdple1dkcCUGvJFy1w74iM2EFUX-SCgj9mEKlHEFGYSAzbUkJuCNX_C2_6jW3ipm2-4fb_t6HfaPJHXSibh5Uzmlx9KaXgwQPI034e68"/>
          <p:cNvPicPr/>
          <p:nvPr/>
        </p:nvPicPr>
        <p:blipFill>
          <a:blip r:embed="rId4">
            <a:extLst>
              <a:ext uri="{28A0092B-C50C-407E-A947-70E740481C1C}">
                <a14:useLocalDpi xmlns:a14="http://schemas.microsoft.com/office/drawing/2010/main" val="0"/>
              </a:ext>
            </a:extLst>
          </a:blip>
          <a:srcRect/>
          <a:stretch>
            <a:fillRect/>
          </a:stretch>
        </p:blipFill>
        <p:spPr bwMode="auto">
          <a:xfrm>
            <a:off x="2193739" y="1572622"/>
            <a:ext cx="4037330" cy="356235"/>
          </a:xfrm>
          <a:prstGeom prst="rect">
            <a:avLst/>
          </a:prstGeom>
          <a:noFill/>
          <a:ln>
            <a:noFill/>
          </a:ln>
        </p:spPr>
      </p:pic>
    </p:spTree>
    <p:extLst>
      <p:ext uri="{BB962C8B-B14F-4D97-AF65-F5344CB8AC3E}">
        <p14:creationId xmlns:p14="http://schemas.microsoft.com/office/powerpoint/2010/main" val="36816405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Ajout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6" name="Ellipse 55"/>
          <p:cNvSpPr/>
          <p:nvPr/>
        </p:nvSpPr>
        <p:spPr>
          <a:xfrm>
            <a:off x="3595875" y="2622907"/>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descr="https://lh3.googleusercontent.com/aTOGiuEd6vEElNvSpNV2xacJL2wdSBw_QaCLiGdmmPN_yzS4w4NQE5oDz8RY88XouqAX1qYCzevnPFm2RzVno2NL9innXG7MXoKZQgmuk4O3FrHrHO6txQ1Zx3s-2jErYXJU04LZF2X-8J6fk_RFp6k"/>
          <p:cNvPicPr/>
          <p:nvPr/>
        </p:nvPicPr>
        <p:blipFill>
          <a:blip r:embed="rId3">
            <a:extLst>
              <a:ext uri="{28A0092B-C50C-407E-A947-70E740481C1C}">
                <a14:useLocalDpi xmlns:a14="http://schemas.microsoft.com/office/drawing/2010/main" val="0"/>
              </a:ext>
            </a:extLst>
          </a:blip>
          <a:srcRect/>
          <a:stretch>
            <a:fillRect/>
          </a:stretch>
        </p:blipFill>
        <p:spPr bwMode="auto">
          <a:xfrm>
            <a:off x="1468119" y="1133866"/>
            <a:ext cx="6207758" cy="2268537"/>
          </a:xfrm>
          <a:prstGeom prst="rect">
            <a:avLst/>
          </a:prstGeom>
          <a:noFill/>
          <a:ln>
            <a:noFill/>
          </a:ln>
        </p:spPr>
      </p:pic>
      <p:pic>
        <p:nvPicPr>
          <p:cNvPr id="53" name="Image 52" descr="https://lh5.googleusercontent.com/x-xZxivP1UPrlvHepj-IMu_o3UssXmZvapw0mm3RqzkusUtoXnatISYhQJTnSH5jv_uqQ1_T_b2RDlDrgbnQ1jlItCDJZ3bQr17PYt2lFRJqXi61Y2G-Acq9euzms4c1FJzlhpq-BA8HRyY3C8lybIs"/>
          <p:cNvPicPr/>
          <p:nvPr/>
        </p:nvPicPr>
        <p:blipFill>
          <a:blip r:embed="rId4">
            <a:extLst>
              <a:ext uri="{28A0092B-C50C-407E-A947-70E740481C1C}">
                <a14:useLocalDpi xmlns:a14="http://schemas.microsoft.com/office/drawing/2010/main" val="0"/>
              </a:ext>
            </a:extLst>
          </a:blip>
          <a:srcRect/>
          <a:stretch>
            <a:fillRect/>
          </a:stretch>
        </p:blipFill>
        <p:spPr bwMode="auto">
          <a:xfrm>
            <a:off x="1743550" y="3582204"/>
            <a:ext cx="5656895" cy="1073070"/>
          </a:xfrm>
          <a:prstGeom prst="rect">
            <a:avLst/>
          </a:prstGeom>
          <a:noFill/>
          <a:ln>
            <a:noFill/>
          </a:ln>
        </p:spPr>
      </p:pic>
    </p:spTree>
    <p:extLst>
      <p:ext uri="{BB962C8B-B14F-4D97-AF65-F5344CB8AC3E}">
        <p14:creationId xmlns:p14="http://schemas.microsoft.com/office/powerpoint/2010/main" val="7796305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Ajout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6" name="Ellipse 55"/>
          <p:cNvSpPr/>
          <p:nvPr/>
        </p:nvSpPr>
        <p:spPr>
          <a:xfrm>
            <a:off x="3595875" y="2622907"/>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Image 53" descr="https://lh6.googleusercontent.com/JbQwyvVzy0_hMfsNh9a4oaINJ86ErlWLlG-NQDvO1BjmZoQ3DZp13jT5f7WAv5oBRUXNBhYAknwtA06whEHdr2Kuep2j29gmdK6N63oL2liX-uF5vtXEfeF4t4X1wA_qLeFEF1ghjX6exyp8i1pCq8Q"/>
          <p:cNvPicPr/>
          <p:nvPr/>
        </p:nvPicPr>
        <p:blipFill>
          <a:blip r:embed="rId3">
            <a:extLst>
              <a:ext uri="{28A0092B-C50C-407E-A947-70E740481C1C}">
                <a14:useLocalDpi xmlns:a14="http://schemas.microsoft.com/office/drawing/2010/main" val="0"/>
              </a:ext>
            </a:extLst>
          </a:blip>
          <a:srcRect/>
          <a:stretch>
            <a:fillRect/>
          </a:stretch>
        </p:blipFill>
        <p:spPr bwMode="auto">
          <a:xfrm>
            <a:off x="1355090" y="1136650"/>
            <a:ext cx="6144260" cy="2565400"/>
          </a:xfrm>
          <a:prstGeom prst="rect">
            <a:avLst/>
          </a:prstGeom>
          <a:noFill/>
          <a:ln>
            <a:noFill/>
          </a:ln>
        </p:spPr>
      </p:pic>
      <p:sp>
        <p:nvSpPr>
          <p:cNvPr id="55" name="Titre 5"/>
          <p:cNvSpPr txBox="1">
            <a:spLocks/>
          </p:cNvSpPr>
          <p:nvPr/>
        </p:nvSpPr>
        <p:spPr>
          <a:xfrm>
            <a:off x="3600018" y="4019491"/>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err="1" smtClean="0">
                <a:solidFill>
                  <a:schemeClr val="accent3"/>
                </a:solidFill>
                <a:latin typeface="Roboto Black" panose="020B0604020202020204" charset="0"/>
                <a:ea typeface="Roboto Black" panose="020B0604020202020204" charset="0"/>
              </a:rPr>
              <a:t>View</a:t>
            </a:r>
            <a:endParaRPr lang="fr-FR" sz="24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6901221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Ajout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7" name="Titre 5"/>
          <p:cNvSpPr txBox="1">
            <a:spLocks/>
          </p:cNvSpPr>
          <p:nvPr/>
        </p:nvSpPr>
        <p:spPr>
          <a:xfrm>
            <a:off x="1173392" y="997434"/>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sp>
        <p:nvSpPr>
          <p:cNvPr id="58" name="Titre 5"/>
          <p:cNvSpPr txBox="1">
            <a:spLocks/>
          </p:cNvSpPr>
          <p:nvPr/>
        </p:nvSpPr>
        <p:spPr>
          <a:xfrm>
            <a:off x="5565648" y="1135649"/>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pic>
        <p:nvPicPr>
          <p:cNvPr id="2" name="Image 1"/>
          <p:cNvPicPr>
            <a:picLocks noChangeAspect="1"/>
          </p:cNvPicPr>
          <p:nvPr/>
        </p:nvPicPr>
        <p:blipFill>
          <a:blip r:embed="rId3"/>
          <a:stretch>
            <a:fillRect/>
          </a:stretch>
        </p:blipFill>
        <p:spPr>
          <a:xfrm>
            <a:off x="407425" y="1564167"/>
            <a:ext cx="4104385" cy="1860710"/>
          </a:xfrm>
          <a:prstGeom prst="rect">
            <a:avLst/>
          </a:prstGeom>
        </p:spPr>
      </p:pic>
      <p:pic>
        <p:nvPicPr>
          <p:cNvPr id="3" name="Image 2"/>
          <p:cNvPicPr>
            <a:picLocks noChangeAspect="1"/>
          </p:cNvPicPr>
          <p:nvPr/>
        </p:nvPicPr>
        <p:blipFill>
          <a:blip r:embed="rId4"/>
          <a:stretch>
            <a:fillRect/>
          </a:stretch>
        </p:blipFill>
        <p:spPr>
          <a:xfrm>
            <a:off x="4631522" y="1827672"/>
            <a:ext cx="4018928" cy="2081480"/>
          </a:xfrm>
          <a:prstGeom prst="rect">
            <a:avLst/>
          </a:prstGeom>
        </p:spPr>
      </p:pic>
    </p:spTree>
    <p:extLst>
      <p:ext uri="{BB962C8B-B14F-4D97-AF65-F5344CB8AC3E}">
        <p14:creationId xmlns:p14="http://schemas.microsoft.com/office/powerpoint/2010/main" val="11676166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Ajout Résultat</a:t>
            </a:r>
            <a:endParaRPr dirty="0"/>
          </a:p>
        </p:txBody>
      </p:sp>
      <p:sp>
        <p:nvSpPr>
          <p:cNvPr id="1004" name="Google Shape;1004;p37"/>
          <p:cNvSpPr/>
          <p:nvPr/>
        </p:nvSpPr>
        <p:spPr>
          <a:xfrm>
            <a:off x="2293016" y="209318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16645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11483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144967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147797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156955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25218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144967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16645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11483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151459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147797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25218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38522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16645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279248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32278" y="269757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41437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25218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38522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16645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279248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260933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41352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25218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4" name="Image 53" descr="https://lh6.googleusercontent.com/7Vlbt4UK97r5zoabtVJP6aXn1Gqy6T7BTmv6UVxEopWnXWL70Gz5eNCDxbOtTWmDAClex27p-HPVDnjEQW29oXSAOh-GHDjUyk6C4wr5TPbFbX_RJyOvbBwj-LP0YoFgAbI_eLj0xiWWwG8GXlGoTHg"/>
          <p:cNvPicPr/>
          <p:nvPr/>
        </p:nvPicPr>
        <p:blipFill>
          <a:blip r:embed="rId3">
            <a:extLst>
              <a:ext uri="{28A0092B-C50C-407E-A947-70E740481C1C}">
                <a14:useLocalDpi xmlns:a14="http://schemas.microsoft.com/office/drawing/2010/main" val="0"/>
              </a:ext>
            </a:extLst>
          </a:blip>
          <a:srcRect/>
          <a:stretch>
            <a:fillRect/>
          </a:stretch>
        </p:blipFill>
        <p:spPr bwMode="auto">
          <a:xfrm>
            <a:off x="155209" y="966080"/>
            <a:ext cx="3847938" cy="2107795"/>
          </a:xfrm>
          <a:prstGeom prst="rect">
            <a:avLst/>
          </a:prstGeom>
          <a:noFill/>
          <a:ln>
            <a:noFill/>
          </a:ln>
        </p:spPr>
      </p:pic>
      <p:pic>
        <p:nvPicPr>
          <p:cNvPr id="55" name="Image 54" descr="https://lh4.googleusercontent.com/44fOPRF4eGJDTKNpliY6QwF8tgWBMRMnPXQ8gGvNQ9zVlL449LC2mSs4l5lWt6BcwJGTMF67-RN4Ia7VVeb_8No67_G6VHaxc9w45HvAp8pVwjWYn--DAe2BrJUBlFj7Ev-Me6-SVvIYpq54GxSnAgA"/>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018" y="956572"/>
            <a:ext cx="3639243" cy="2004295"/>
          </a:xfrm>
          <a:prstGeom prst="rect">
            <a:avLst/>
          </a:prstGeom>
          <a:noFill/>
          <a:ln>
            <a:noFill/>
          </a:ln>
        </p:spPr>
      </p:pic>
      <p:pic>
        <p:nvPicPr>
          <p:cNvPr id="57" name="Image 56" descr="https://lh5.googleusercontent.com/r1R5FQuJSIDy40VliauBSpe0taBgQQ9W7bpD3EavADiuOW5FDLRuoGwoCm9uCHJmd6ZQna6LvrlLqR4azYFfnl_I1fHpLxN4-Hsjlo93AeMkmwyj9dGPkwkDzSVAlFkJ0HoO4iRAFaucxndi--3uvMw"/>
          <p:cNvPicPr/>
          <p:nvPr/>
        </p:nvPicPr>
        <p:blipFill>
          <a:blip r:embed="rId5">
            <a:extLst>
              <a:ext uri="{28A0092B-C50C-407E-A947-70E740481C1C}">
                <a14:useLocalDpi xmlns:a14="http://schemas.microsoft.com/office/drawing/2010/main" val="0"/>
              </a:ext>
            </a:extLst>
          </a:blip>
          <a:srcRect/>
          <a:stretch>
            <a:fillRect/>
          </a:stretch>
        </p:blipFill>
        <p:spPr bwMode="auto">
          <a:xfrm>
            <a:off x="2179613" y="3226233"/>
            <a:ext cx="4784770" cy="1542695"/>
          </a:xfrm>
          <a:prstGeom prst="rect">
            <a:avLst/>
          </a:prstGeom>
          <a:noFill/>
          <a:ln>
            <a:noFill/>
          </a:ln>
        </p:spPr>
      </p:pic>
    </p:spTree>
    <p:extLst>
      <p:ext uri="{BB962C8B-B14F-4D97-AF65-F5344CB8AC3E}">
        <p14:creationId xmlns:p14="http://schemas.microsoft.com/office/powerpoint/2010/main" val="2880303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642327" y="-866058"/>
            <a:ext cx="3530400" cy="1940100"/>
          </a:xfrm>
          <a:prstGeom prst="rect">
            <a:avLst/>
          </a:prstGeom>
        </p:spPr>
        <p:txBody>
          <a:bodyPr spcFirstLastPara="1" wrap="square" lIns="91425" tIns="91425" rIns="91425" bIns="91425" anchor="b" anchorCtr="0">
            <a:noAutofit/>
          </a:bodyPr>
          <a:lstStyle/>
          <a:p>
            <a:r>
              <a:rPr lang="es" sz="1800" dirty="0" smtClean="0">
                <a:solidFill>
                  <a:schemeClr val="accent3"/>
                </a:solidFill>
              </a:rPr>
              <a:t>CAHIER DES CHARGES et MAQUETTE</a:t>
            </a:r>
            <a:endParaRPr lang="es" sz="1800" dirty="0">
              <a:solidFill>
                <a:schemeClr val="accent3"/>
              </a:solidFill>
            </a:endParaRPr>
          </a:p>
        </p:txBody>
      </p:sp>
      <p:pic>
        <p:nvPicPr>
          <p:cNvPr id="2050" name="Picture 2" descr="2023, 15_58_41 C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546" y="1070368"/>
            <a:ext cx="1920873" cy="298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2260600" y="1639047"/>
            <a:ext cx="2247900" cy="1600438"/>
          </a:xfrm>
          <a:prstGeom prst="rect">
            <a:avLst/>
          </a:prstGeom>
          <a:noFill/>
        </p:spPr>
        <p:txBody>
          <a:bodyPr wrap="square" rtlCol="0">
            <a:spAutoFit/>
          </a:bodyPr>
          <a:lstStyle/>
          <a:p>
            <a:pPr algn="ctr"/>
            <a:r>
              <a:rPr lang="fr-FR" dirty="0">
                <a:latin typeface="Roboto Black" panose="020B0604020202020204" charset="0"/>
                <a:ea typeface="Roboto Black" panose="020B0604020202020204" charset="0"/>
              </a:rPr>
              <a:t> Le site comportera une page en guise de vitrine :</a:t>
            </a:r>
          </a:p>
          <a:p>
            <a:pPr algn="ctr"/>
            <a:r>
              <a:rPr lang="fr-FR" dirty="0">
                <a:latin typeface="Roboto Black" panose="020B0604020202020204" charset="0"/>
                <a:ea typeface="Roboto Black" panose="020B0604020202020204" charset="0"/>
              </a:rPr>
              <a:t> </a:t>
            </a:r>
          </a:p>
          <a:p>
            <a:pPr algn="ctr"/>
            <a:r>
              <a:rPr lang="fr-FR" dirty="0">
                <a:latin typeface="Roboto Black" panose="020B0604020202020204" charset="0"/>
                <a:ea typeface="Roboto Black" panose="020B0604020202020204" charset="0"/>
              </a:rPr>
              <a:t>Accueil</a:t>
            </a:r>
          </a:p>
          <a:p>
            <a:pPr algn="ctr"/>
            <a:r>
              <a:rPr lang="fr-FR" dirty="0">
                <a:latin typeface="Roboto Black" panose="020B0604020202020204" charset="0"/>
                <a:ea typeface="Roboto Black" panose="020B0604020202020204" charset="0"/>
              </a:rPr>
              <a:t>Nos </a:t>
            </a:r>
            <a:r>
              <a:rPr lang="fr-FR" dirty="0" smtClean="0">
                <a:latin typeface="Roboto Black" panose="020B0604020202020204" charset="0"/>
                <a:ea typeface="Roboto Black" panose="020B0604020202020204" charset="0"/>
              </a:rPr>
              <a:t>valeurs</a:t>
            </a:r>
            <a:endParaRPr lang="fr-FR" dirty="0">
              <a:latin typeface="Roboto Black" panose="020B0604020202020204" charset="0"/>
              <a:ea typeface="Roboto Black" panose="020B0604020202020204" charset="0"/>
            </a:endParaRPr>
          </a:p>
          <a:p>
            <a:pPr algn="ctr"/>
            <a:r>
              <a:rPr lang="fr-FR" dirty="0">
                <a:latin typeface="Roboto Black" panose="020B0604020202020204" charset="0"/>
                <a:ea typeface="Roboto Black" panose="020B0604020202020204" charset="0"/>
              </a:rPr>
              <a:t>Services de traiteur</a:t>
            </a:r>
          </a:p>
          <a:p>
            <a:pPr algn="ctr"/>
            <a:r>
              <a:rPr lang="fr-FR" dirty="0">
                <a:latin typeface="Roboto Black" panose="020B0604020202020204" charset="0"/>
                <a:ea typeface="Roboto Black" panose="020B0604020202020204" charset="0"/>
              </a:rPr>
              <a:t>Contact</a:t>
            </a:r>
          </a:p>
        </p:txBody>
      </p:sp>
    </p:spTree>
    <p:extLst>
      <p:ext uri="{BB962C8B-B14F-4D97-AF65-F5344CB8AC3E}">
        <p14:creationId xmlns:p14="http://schemas.microsoft.com/office/powerpoint/2010/main" val="16711706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Suppression</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4" name="Image 53" descr="https://lh4.googleusercontent.com/YVML4KWl-ydhm7y4q7iToZVVnjqHrv0AJle9XDM5b4N4zU3ylvNXJAI4zOi2TtRWdnDo__P_RF--ztwde0wzW3NXspMpPe0XakXhrJraVyihGYYzF6eK3BDfhtOkfGuNC9wCI9kNNHFu9AHGTkeHnm4"/>
          <p:cNvPicPr/>
          <p:nvPr/>
        </p:nvPicPr>
        <p:blipFill>
          <a:blip r:embed="rId3">
            <a:extLst>
              <a:ext uri="{28A0092B-C50C-407E-A947-70E740481C1C}">
                <a14:useLocalDpi xmlns:a14="http://schemas.microsoft.com/office/drawing/2010/main" val="0"/>
              </a:ext>
            </a:extLst>
          </a:blip>
          <a:srcRect/>
          <a:stretch>
            <a:fillRect/>
          </a:stretch>
        </p:blipFill>
        <p:spPr bwMode="auto">
          <a:xfrm>
            <a:off x="330533" y="1113661"/>
            <a:ext cx="5506720" cy="1867933"/>
          </a:xfrm>
          <a:prstGeom prst="rect">
            <a:avLst/>
          </a:prstGeom>
          <a:noFill/>
          <a:ln>
            <a:noFill/>
          </a:ln>
        </p:spPr>
      </p:pic>
      <p:pic>
        <p:nvPicPr>
          <p:cNvPr id="2" name="Image 1"/>
          <p:cNvPicPr>
            <a:picLocks noChangeAspect="1"/>
          </p:cNvPicPr>
          <p:nvPr/>
        </p:nvPicPr>
        <p:blipFill>
          <a:blip r:embed="rId4"/>
          <a:stretch>
            <a:fillRect/>
          </a:stretch>
        </p:blipFill>
        <p:spPr>
          <a:xfrm>
            <a:off x="3730298" y="3431502"/>
            <a:ext cx="3367571" cy="751624"/>
          </a:xfrm>
          <a:prstGeom prst="rect">
            <a:avLst/>
          </a:prstGeom>
        </p:spPr>
      </p:pic>
      <p:sp>
        <p:nvSpPr>
          <p:cNvPr id="57" name="Titre 5"/>
          <p:cNvSpPr txBox="1">
            <a:spLocks/>
          </p:cNvSpPr>
          <p:nvPr/>
        </p:nvSpPr>
        <p:spPr>
          <a:xfrm>
            <a:off x="3600018" y="4019491"/>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400" dirty="0">
              <a:solidFill>
                <a:schemeClr val="accent3"/>
              </a:solidFill>
              <a:latin typeface="Roboto Black" panose="020B0604020202020204" charset="0"/>
              <a:ea typeface="Roboto Black" panose="020B0604020202020204" charset="0"/>
            </a:endParaRPr>
          </a:p>
        </p:txBody>
      </p:sp>
      <p:sp>
        <p:nvSpPr>
          <p:cNvPr id="58" name="Titre 5"/>
          <p:cNvSpPr txBox="1">
            <a:spLocks/>
          </p:cNvSpPr>
          <p:nvPr/>
        </p:nvSpPr>
        <p:spPr>
          <a:xfrm>
            <a:off x="6060911" y="1781549"/>
            <a:ext cx="2570663" cy="196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err="1" smtClean="0">
                <a:solidFill>
                  <a:schemeClr val="accent3"/>
                </a:solidFill>
                <a:latin typeface="Roboto Black" panose="020B0604020202020204" charset="0"/>
                <a:ea typeface="Roboto Black" panose="020B0604020202020204" charset="0"/>
              </a:rPr>
              <a:t>View</a:t>
            </a:r>
            <a:endParaRPr lang="fr-FR" sz="2400" dirty="0">
              <a:solidFill>
                <a:schemeClr val="accent3"/>
              </a:solidFill>
              <a:latin typeface="Roboto Black" panose="020B0604020202020204" charset="0"/>
              <a:ea typeface="Roboto Black" panose="020B0604020202020204" charset="0"/>
            </a:endParaRPr>
          </a:p>
        </p:txBody>
      </p:sp>
      <p:sp>
        <p:nvSpPr>
          <p:cNvPr id="3" name="Rectangle 2"/>
          <p:cNvSpPr/>
          <p:nvPr/>
        </p:nvSpPr>
        <p:spPr>
          <a:xfrm>
            <a:off x="2771197" y="3751362"/>
            <a:ext cx="825867" cy="307777"/>
          </a:xfrm>
          <a:prstGeom prst="rect">
            <a:avLst/>
          </a:prstGeom>
        </p:spPr>
        <p:txBody>
          <a:bodyPr wrap="none">
            <a:spAutoFit/>
          </a:bodyPr>
          <a:lstStyle/>
          <a:p>
            <a:r>
              <a:rPr lang="fr-FR" dirty="0" smtClean="0">
                <a:solidFill>
                  <a:schemeClr val="accent3"/>
                </a:solidFill>
                <a:latin typeface="Roboto Black" panose="020B0604020202020204" charset="0"/>
                <a:ea typeface="Roboto Black" panose="020B0604020202020204" charset="0"/>
              </a:rPr>
              <a:t>Routeur</a:t>
            </a:r>
            <a:endParaRPr lang="fr-FR" dirty="0"/>
          </a:p>
        </p:txBody>
      </p:sp>
    </p:spTree>
    <p:extLst>
      <p:ext uri="{BB962C8B-B14F-4D97-AF65-F5344CB8AC3E}">
        <p14:creationId xmlns:p14="http://schemas.microsoft.com/office/powerpoint/2010/main" val="9974521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Suppression</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4551989" y="2102864"/>
            <a:ext cx="4082456" cy="1925289"/>
          </a:xfrm>
          <a:prstGeom prst="rect">
            <a:avLst/>
          </a:prstGeom>
        </p:spPr>
      </p:pic>
      <p:pic>
        <p:nvPicPr>
          <p:cNvPr id="3" name="Image 2"/>
          <p:cNvPicPr>
            <a:picLocks noChangeAspect="1"/>
          </p:cNvPicPr>
          <p:nvPr/>
        </p:nvPicPr>
        <p:blipFill>
          <a:blip r:embed="rId4"/>
          <a:stretch>
            <a:fillRect/>
          </a:stretch>
        </p:blipFill>
        <p:spPr>
          <a:xfrm>
            <a:off x="508254" y="2063909"/>
            <a:ext cx="3084983" cy="2063651"/>
          </a:xfrm>
          <a:prstGeom prst="rect">
            <a:avLst/>
          </a:prstGeom>
        </p:spPr>
      </p:pic>
      <p:sp>
        <p:nvSpPr>
          <p:cNvPr id="34" name="Titre 5"/>
          <p:cNvSpPr txBox="1">
            <a:spLocks/>
          </p:cNvSpPr>
          <p:nvPr/>
        </p:nvSpPr>
        <p:spPr>
          <a:xfrm>
            <a:off x="1422262" y="1301996"/>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sp>
        <p:nvSpPr>
          <p:cNvPr id="35" name="Titre 5"/>
          <p:cNvSpPr txBox="1">
            <a:spLocks/>
          </p:cNvSpPr>
          <p:nvPr/>
        </p:nvSpPr>
        <p:spPr>
          <a:xfrm>
            <a:off x="5636602" y="1360411"/>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3054625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Suppression Résultat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2" name="Image 31" descr="https://lh3.googleusercontent.com/lpDvvzCweeAsOSlNs_Wbu0-DSmEUrQ8XZwWQyGit7bdz-B3XxrBSJKWrTJ5ginFx64YV6mr1PvB1sZnzWvX8feUuM5uzNqR4PZAY_gtKXWCvwzGbQ5k1fPIKYMMfZax4Dq49VlWfhP1lUEkEM-Il1Ao"/>
          <p:cNvPicPr/>
          <p:nvPr/>
        </p:nvPicPr>
        <p:blipFill>
          <a:blip r:embed="rId3">
            <a:extLst>
              <a:ext uri="{28A0092B-C50C-407E-A947-70E740481C1C}">
                <a14:useLocalDpi xmlns:a14="http://schemas.microsoft.com/office/drawing/2010/main" val="0"/>
              </a:ext>
            </a:extLst>
          </a:blip>
          <a:srcRect/>
          <a:stretch>
            <a:fillRect/>
          </a:stretch>
        </p:blipFill>
        <p:spPr bwMode="auto">
          <a:xfrm>
            <a:off x="235682" y="1141192"/>
            <a:ext cx="3683391" cy="2863054"/>
          </a:xfrm>
          <a:prstGeom prst="rect">
            <a:avLst/>
          </a:prstGeom>
          <a:noFill/>
          <a:ln>
            <a:noFill/>
          </a:ln>
        </p:spPr>
      </p:pic>
      <p:sp>
        <p:nvSpPr>
          <p:cNvPr id="33" name="Ellipse 32"/>
          <p:cNvSpPr/>
          <p:nvPr/>
        </p:nvSpPr>
        <p:spPr>
          <a:xfrm>
            <a:off x="859025" y="3654627"/>
            <a:ext cx="569725" cy="3113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2707594" y="1383191"/>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descr="https://lh4.googleusercontent.com/eVwzVRpWw87l8sl8sdUGOIdmjE1Gw0TW9cXQUacB5kYAjpWPt3g377l829YpbkHK1yHe3q-lhxvMuWtbV2apzgEblCIOr70IyTz0p3OAwv37m5autqlsP_wUpUHg0Cl1wtdkYQd1S0WJUlClqhhx1ys"/>
          <p:cNvPicPr/>
          <p:nvPr/>
        </p:nvPicPr>
        <p:blipFill>
          <a:blip r:embed="rId4">
            <a:extLst>
              <a:ext uri="{28A0092B-C50C-407E-A947-70E740481C1C}">
                <a14:useLocalDpi xmlns:a14="http://schemas.microsoft.com/office/drawing/2010/main" val="0"/>
              </a:ext>
            </a:extLst>
          </a:blip>
          <a:srcRect/>
          <a:stretch>
            <a:fillRect/>
          </a:stretch>
        </p:blipFill>
        <p:spPr bwMode="auto">
          <a:xfrm>
            <a:off x="4268510" y="1240758"/>
            <a:ext cx="4160826" cy="1436095"/>
          </a:xfrm>
          <a:prstGeom prst="rect">
            <a:avLst/>
          </a:prstGeom>
          <a:noFill/>
          <a:ln>
            <a:noFill/>
          </a:ln>
        </p:spPr>
      </p:pic>
      <p:pic>
        <p:nvPicPr>
          <p:cNvPr id="36" name="Image 35" descr="https://lh4.googleusercontent.com/0biDFtoGftx5VuhLPFCD8NzSD6kxvlIbc04stITp6oXmZzxRxs1F4LdK5eA-NGOc-jRGiSTDJjN2sVCco7WQscb6u8eknvldw4hbdvuiclk_9KmFjR8GSy6nQBiKLj_LTfWNTLdLwT8u36jaSVXvDyM"/>
          <p:cNvPicPr/>
          <p:nvPr/>
        </p:nvPicPr>
        <p:blipFill>
          <a:blip r:embed="rId5">
            <a:extLst>
              <a:ext uri="{28A0092B-C50C-407E-A947-70E740481C1C}">
                <a14:useLocalDpi xmlns:a14="http://schemas.microsoft.com/office/drawing/2010/main" val="0"/>
              </a:ext>
            </a:extLst>
          </a:blip>
          <a:srcRect/>
          <a:stretch>
            <a:fillRect/>
          </a:stretch>
        </p:blipFill>
        <p:spPr bwMode="auto">
          <a:xfrm>
            <a:off x="4291025" y="2806838"/>
            <a:ext cx="4267275" cy="1545596"/>
          </a:xfrm>
          <a:prstGeom prst="rect">
            <a:avLst/>
          </a:prstGeom>
          <a:noFill/>
          <a:ln>
            <a:noFill/>
          </a:ln>
        </p:spPr>
      </p:pic>
    </p:spTree>
    <p:extLst>
      <p:ext uri="{BB962C8B-B14F-4D97-AF65-F5344CB8AC3E}">
        <p14:creationId xmlns:p14="http://schemas.microsoft.com/office/powerpoint/2010/main" val="3968129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Modification</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2" name="Image 31" descr="https://lh5.googleusercontent.com/ztOzHLCBEyea3iK-Fm5z1eyb6l_N2nc5iEmwh6Ado0ubKnLJO76WN-TNR17hko9bXHeBEIQM_0lrEEY3FOFdhPzlmL8ebekbYzK8woL-K_BPl_snrm86WloqVLTsf-SS91RcCCRKyi-Bbg-nEqOWLKM"/>
          <p:cNvPicPr/>
          <p:nvPr/>
        </p:nvPicPr>
        <p:blipFill>
          <a:blip r:embed="rId3">
            <a:extLst>
              <a:ext uri="{28A0092B-C50C-407E-A947-70E740481C1C}">
                <a14:useLocalDpi xmlns:a14="http://schemas.microsoft.com/office/drawing/2010/main" val="0"/>
              </a:ext>
            </a:extLst>
          </a:blip>
          <a:srcRect/>
          <a:stretch>
            <a:fillRect/>
          </a:stretch>
        </p:blipFill>
        <p:spPr bwMode="auto">
          <a:xfrm>
            <a:off x="488950" y="1385537"/>
            <a:ext cx="5819140" cy="992721"/>
          </a:xfrm>
          <a:prstGeom prst="rect">
            <a:avLst/>
          </a:prstGeom>
          <a:noFill/>
          <a:ln>
            <a:noFill/>
          </a:ln>
        </p:spPr>
      </p:pic>
      <p:pic>
        <p:nvPicPr>
          <p:cNvPr id="2" name="Image 1"/>
          <p:cNvPicPr>
            <a:picLocks noChangeAspect="1"/>
          </p:cNvPicPr>
          <p:nvPr/>
        </p:nvPicPr>
        <p:blipFill>
          <a:blip r:embed="rId4"/>
          <a:stretch>
            <a:fillRect/>
          </a:stretch>
        </p:blipFill>
        <p:spPr>
          <a:xfrm>
            <a:off x="576627" y="2881583"/>
            <a:ext cx="3432778" cy="825187"/>
          </a:xfrm>
          <a:prstGeom prst="rect">
            <a:avLst/>
          </a:prstGeom>
        </p:spPr>
      </p:pic>
      <p:sp>
        <p:nvSpPr>
          <p:cNvPr id="34" name="Ellipse 33"/>
          <p:cNvSpPr/>
          <p:nvPr/>
        </p:nvSpPr>
        <p:spPr>
          <a:xfrm>
            <a:off x="815751" y="1587500"/>
            <a:ext cx="3179729" cy="2662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3044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Modification</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196455" y="1935569"/>
            <a:ext cx="4279186" cy="2570305"/>
          </a:xfrm>
          <a:prstGeom prst="rect">
            <a:avLst/>
          </a:prstGeom>
        </p:spPr>
      </p:pic>
      <p:pic>
        <p:nvPicPr>
          <p:cNvPr id="3" name="Image 2"/>
          <p:cNvPicPr>
            <a:picLocks noChangeAspect="1"/>
          </p:cNvPicPr>
          <p:nvPr/>
        </p:nvPicPr>
        <p:blipFill>
          <a:blip r:embed="rId4"/>
          <a:stretch>
            <a:fillRect/>
          </a:stretch>
        </p:blipFill>
        <p:spPr>
          <a:xfrm>
            <a:off x="4729738" y="1913895"/>
            <a:ext cx="3935526" cy="2545455"/>
          </a:xfrm>
          <a:prstGeom prst="rect">
            <a:avLst/>
          </a:prstGeom>
        </p:spPr>
      </p:pic>
      <p:sp>
        <p:nvSpPr>
          <p:cNvPr id="34" name="Titre 5"/>
          <p:cNvSpPr txBox="1">
            <a:spLocks/>
          </p:cNvSpPr>
          <p:nvPr/>
        </p:nvSpPr>
        <p:spPr>
          <a:xfrm>
            <a:off x="1422262" y="1301996"/>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sp>
        <p:nvSpPr>
          <p:cNvPr id="35" name="Titre 5"/>
          <p:cNvSpPr txBox="1">
            <a:spLocks/>
          </p:cNvSpPr>
          <p:nvPr/>
        </p:nvSpPr>
        <p:spPr>
          <a:xfrm>
            <a:off x="5658982" y="1301996"/>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855469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Modification Résultat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6" name="Ellipse 55"/>
          <p:cNvSpPr/>
          <p:nvPr/>
        </p:nvSpPr>
        <p:spPr>
          <a:xfrm>
            <a:off x="8567925" y="1797082"/>
            <a:ext cx="403755" cy="233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descr="https://lh3.googleusercontent.com/fTCnnjtl97HkR17UMYMYnGOr_uucCmVgY3yg587adxuC7pgU74Z27hGUNzLZXH12-kuRM8b2EOUD8gM6opI0TsCYSEKKrO17LK65IXtN4P4tH9MDvjsKTxU9SyofgMYV5LtW90PSekhAdZTYwRNZZ2w"/>
          <p:cNvPicPr/>
          <p:nvPr/>
        </p:nvPicPr>
        <p:blipFill>
          <a:blip r:embed="rId3">
            <a:extLst>
              <a:ext uri="{28A0092B-C50C-407E-A947-70E740481C1C}">
                <a14:useLocalDpi xmlns:a14="http://schemas.microsoft.com/office/drawing/2010/main" val="0"/>
              </a:ext>
            </a:extLst>
          </a:blip>
          <a:srcRect/>
          <a:stretch>
            <a:fillRect/>
          </a:stretch>
        </p:blipFill>
        <p:spPr bwMode="auto">
          <a:xfrm>
            <a:off x="343353" y="1160318"/>
            <a:ext cx="4013702" cy="3117171"/>
          </a:xfrm>
          <a:prstGeom prst="rect">
            <a:avLst/>
          </a:prstGeom>
          <a:noFill/>
          <a:ln>
            <a:noFill/>
          </a:ln>
        </p:spPr>
      </p:pic>
      <p:pic>
        <p:nvPicPr>
          <p:cNvPr id="33" name="Image 32" descr="https://lh6.googleusercontent.com/dU5me7ChfG3gq_DKSFuLFRnt48MneNr8w3dkPx618ynnVU92UTXy5TJVvaC5CV9sdmQ97Q4yuml_o_Uv8eYYwRv9MGjHDhPjW9DF_jo8KCkB9UlOt7KnhVwNdis_dHLWZ-_bSmWzl3122AgXGWnQksM"/>
          <p:cNvPicPr/>
          <p:nvPr/>
        </p:nvPicPr>
        <p:blipFill>
          <a:blip r:embed="rId4">
            <a:extLst>
              <a:ext uri="{28A0092B-C50C-407E-A947-70E740481C1C}">
                <a14:useLocalDpi xmlns:a14="http://schemas.microsoft.com/office/drawing/2010/main" val="0"/>
              </a:ext>
            </a:extLst>
          </a:blip>
          <a:srcRect/>
          <a:stretch>
            <a:fillRect/>
          </a:stretch>
        </p:blipFill>
        <p:spPr bwMode="auto">
          <a:xfrm>
            <a:off x="4739248" y="1160317"/>
            <a:ext cx="4311495" cy="3117171"/>
          </a:xfrm>
          <a:prstGeom prst="rect">
            <a:avLst/>
          </a:prstGeom>
          <a:noFill/>
          <a:ln>
            <a:noFill/>
          </a:ln>
        </p:spPr>
      </p:pic>
      <p:sp>
        <p:nvSpPr>
          <p:cNvPr id="2" name="Flèche droite 1"/>
          <p:cNvSpPr/>
          <p:nvPr/>
        </p:nvSpPr>
        <p:spPr>
          <a:xfrm>
            <a:off x="3060588" y="2782165"/>
            <a:ext cx="1589824" cy="281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82126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2629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CRUD – Modification Résultat</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9109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5" name="Image 34" descr="https://lh5.googleusercontent.com/adrmLbGIuog4ROZ6DcPc2OdIML_kiaPBY9ovUWTIkowzwJcSmsYY2s4V13Wmdz_JNrNnZUPwekBuYY6iPwHOsPOYbQWwfakRKt2k2gSHjI4gPbpZJ5RkfFnCnd4kZILbOgUYAaFfyzFvQOvTlfJdnVI"/>
          <p:cNvPicPr/>
          <p:nvPr/>
        </p:nvPicPr>
        <p:blipFill>
          <a:blip r:embed="rId3">
            <a:extLst>
              <a:ext uri="{28A0092B-C50C-407E-A947-70E740481C1C}">
                <a14:useLocalDpi xmlns:a14="http://schemas.microsoft.com/office/drawing/2010/main" val="0"/>
              </a:ext>
            </a:extLst>
          </a:blip>
          <a:srcRect/>
          <a:stretch>
            <a:fillRect/>
          </a:stretch>
        </p:blipFill>
        <p:spPr bwMode="auto">
          <a:xfrm>
            <a:off x="1487803" y="1386990"/>
            <a:ext cx="6168390" cy="407035"/>
          </a:xfrm>
          <a:prstGeom prst="rect">
            <a:avLst/>
          </a:prstGeom>
          <a:noFill/>
          <a:ln>
            <a:noFill/>
          </a:ln>
        </p:spPr>
      </p:pic>
      <p:pic>
        <p:nvPicPr>
          <p:cNvPr id="36" name="Image 35" descr="https://lh6.googleusercontent.com/-bDaXnsdyNvoN7tDsRjQjMazxlbzG5e9XBeZI8O5c-aNUvaNuxi3K4Hu1wXaHmJYslynaViZ7hxqK2IRrpNp3aBfK6c5GFfhUptD5Bxu71h9MLOTrtt8eO7I8LfOzDW_eP08eHjBAtSpqrLazdUD9bE"/>
          <p:cNvPicPr/>
          <p:nvPr/>
        </p:nvPicPr>
        <p:blipFill>
          <a:blip r:embed="rId4">
            <a:extLst>
              <a:ext uri="{28A0092B-C50C-407E-A947-70E740481C1C}">
                <a14:useLocalDpi xmlns:a14="http://schemas.microsoft.com/office/drawing/2010/main" val="0"/>
              </a:ext>
            </a:extLst>
          </a:blip>
          <a:srcRect/>
          <a:stretch>
            <a:fillRect/>
          </a:stretch>
        </p:blipFill>
        <p:spPr bwMode="auto">
          <a:xfrm>
            <a:off x="1963577" y="2131166"/>
            <a:ext cx="5216842" cy="2359423"/>
          </a:xfrm>
          <a:prstGeom prst="rect">
            <a:avLst/>
          </a:prstGeom>
          <a:noFill/>
          <a:ln>
            <a:noFill/>
          </a:ln>
        </p:spPr>
      </p:pic>
    </p:spTree>
    <p:extLst>
      <p:ext uri="{BB962C8B-B14F-4D97-AF65-F5344CB8AC3E}">
        <p14:creationId xmlns:p14="http://schemas.microsoft.com/office/powerpoint/2010/main" val="24334576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5" name="Image 14" descr="https://lh6.googleusercontent.com/wh9llUFTnj1Rdsw7ZFV6BEq5I-pKyzgPh5lt6cbrilmlxalu474pnr4Q9Ge7oOJ4JjMCeSwBkHH7od6WWkeBV8ogJhjq7BUSqqyM-X6f_wyj6Ik0Cn_8pzJXPDxr1Jsu1YnrOzTkH1G3oVUPtGZEYa0"/>
          <p:cNvPicPr/>
          <p:nvPr/>
        </p:nvPicPr>
        <p:blipFill rotWithShape="1">
          <a:blip r:embed="rId3" cstate="print">
            <a:extLst>
              <a:ext uri="{28A0092B-C50C-407E-A947-70E740481C1C}">
                <a14:useLocalDpi xmlns:a14="http://schemas.microsoft.com/office/drawing/2010/main" val="0"/>
              </a:ext>
            </a:extLst>
          </a:blip>
          <a:srcRect l="28634" r="27433"/>
          <a:stretch/>
        </p:blipFill>
        <p:spPr bwMode="auto">
          <a:xfrm>
            <a:off x="563880" y="1798300"/>
            <a:ext cx="3604260" cy="2953817"/>
          </a:xfrm>
          <a:prstGeom prst="rect">
            <a:avLst/>
          </a:prstGeom>
          <a:noFill/>
          <a:ln>
            <a:noFill/>
          </a:ln>
        </p:spPr>
      </p:pic>
      <p:pic>
        <p:nvPicPr>
          <p:cNvPr id="16" name="Image 15" descr="https://lh5.googleusercontent.com/r32ZTEjVQva_BdEjf9MgbZ95dGo6nxPg0tV9j9lTq3S5LeCPD-q8rFJd4yIu-7Vqe9alz8r4VSS4-dvQt5MU9KbNXzqux4x1-ozyMZpz2JiDiU-mL6eSY7C-wbkoUlDGwXyJ9DCv5z3lJlQuyi2w0WE"/>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10264"/>
            <a:ext cx="4267200" cy="3203893"/>
          </a:xfrm>
          <a:prstGeom prst="rect">
            <a:avLst/>
          </a:prstGeom>
          <a:noFill/>
          <a:ln>
            <a:noFill/>
          </a:ln>
        </p:spPr>
      </p:pic>
      <p:pic>
        <p:nvPicPr>
          <p:cNvPr id="6" name="Image 5" descr="https://lh5.googleusercontent.com/8cmpZ2Uxt6fI8qZFrTZxGk49LRAw34322Sk60JClpxS45fPLndkwWV3iMFGhiWBWK7MVxb87_LppJw66hTcJjBZcdble8F9qmC82gr9iuGipdPlhFGXUlNKIVkQIjFcxqC4AIv9SCz5D0H-vZZnpyus"/>
          <p:cNvPicPr/>
          <p:nvPr/>
        </p:nvPicPr>
        <p:blipFill>
          <a:blip r:embed="rId5">
            <a:extLst>
              <a:ext uri="{28A0092B-C50C-407E-A947-70E740481C1C}">
                <a14:useLocalDpi xmlns:a14="http://schemas.microsoft.com/office/drawing/2010/main" val="0"/>
              </a:ext>
            </a:extLst>
          </a:blip>
          <a:srcRect/>
          <a:stretch>
            <a:fillRect/>
          </a:stretch>
        </p:blipFill>
        <p:spPr bwMode="auto">
          <a:xfrm>
            <a:off x="1123950" y="1310264"/>
            <a:ext cx="2161540" cy="403860"/>
          </a:xfrm>
          <a:prstGeom prst="rect">
            <a:avLst/>
          </a:prstGeom>
          <a:noFill/>
          <a:ln>
            <a:noFill/>
          </a:ln>
        </p:spPr>
      </p:pic>
      <p:sp>
        <p:nvSpPr>
          <p:cNvPr id="2" name="Ellipse 1"/>
          <p:cNvSpPr/>
          <p:nvPr/>
        </p:nvSpPr>
        <p:spPr>
          <a:xfrm>
            <a:off x="6507480" y="3164718"/>
            <a:ext cx="2217420"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2057400" y="3886200"/>
            <a:ext cx="792480"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21568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7" name="Image 16" descr="https://lh6.googleusercontent.com/bvfPb6V2UhthMDOqlg-GxXAWV0z2Fw0rYNOePjhaLM55rZTbqW09U1QeV_IIOBxwrHs4q0WJbC9vXg_CwOZ6oR46sVN6LcTMlmsbAe6ngNnhYn4sJCyFalkk_QNKMNd2K6szHtFhFNBiBv1MO0AHBp4"/>
          <p:cNvPicPr/>
          <p:nvPr/>
        </p:nvPicPr>
        <p:blipFill rotWithShape="1">
          <a:blip r:embed="rId3">
            <a:extLst>
              <a:ext uri="{28A0092B-C50C-407E-A947-70E740481C1C}">
                <a14:useLocalDpi xmlns:a14="http://schemas.microsoft.com/office/drawing/2010/main" val="0"/>
              </a:ext>
            </a:extLst>
          </a:blip>
          <a:srcRect l="36369" r="28283"/>
          <a:stretch/>
        </p:blipFill>
        <p:spPr bwMode="auto">
          <a:xfrm>
            <a:off x="904557" y="1251150"/>
            <a:ext cx="2976245" cy="3453130"/>
          </a:xfrm>
          <a:prstGeom prst="rect">
            <a:avLst/>
          </a:prstGeom>
          <a:noFill/>
          <a:ln>
            <a:noFill/>
          </a:ln>
          <a:extLst>
            <a:ext uri="{53640926-AAD7-44D8-BBD7-CCE9431645EC}">
              <a14:shadowObscured xmlns:a14="http://schemas.microsoft.com/office/drawing/2010/main"/>
            </a:ext>
          </a:extLst>
        </p:spPr>
      </p:pic>
      <p:pic>
        <p:nvPicPr>
          <p:cNvPr id="18" name="Image 17" descr="https://lh3.googleusercontent.com/NnItSEBFAPW-7YYNQm1ZGskzGtG7pZveBbZvbZ6J8Wu_FD0M5yRMGFByAlwzuQqit5s3wtYZBpTCMgptKFFPrPP9QOg3eY2bUUXrSPV7RSee0mneyYp7HPygxd13iPP2QjhmUss4rAZJLsmKxeF-ZXI"/>
          <p:cNvPicPr/>
          <p:nvPr/>
        </p:nvPicPr>
        <p:blipFill>
          <a:blip r:embed="rId4">
            <a:extLst>
              <a:ext uri="{28A0092B-C50C-407E-A947-70E740481C1C}">
                <a14:useLocalDpi xmlns:a14="http://schemas.microsoft.com/office/drawing/2010/main" val="0"/>
              </a:ext>
            </a:extLst>
          </a:blip>
          <a:srcRect/>
          <a:stretch>
            <a:fillRect/>
          </a:stretch>
        </p:blipFill>
        <p:spPr bwMode="auto">
          <a:xfrm>
            <a:off x="4321158" y="1363765"/>
            <a:ext cx="4220861" cy="3227900"/>
          </a:xfrm>
          <a:prstGeom prst="rect">
            <a:avLst/>
          </a:prstGeom>
          <a:noFill/>
          <a:ln>
            <a:noFill/>
          </a:ln>
        </p:spPr>
      </p:pic>
      <p:sp>
        <p:nvSpPr>
          <p:cNvPr id="19" name="Ellipse 18"/>
          <p:cNvSpPr/>
          <p:nvPr/>
        </p:nvSpPr>
        <p:spPr>
          <a:xfrm>
            <a:off x="1348740" y="3794760"/>
            <a:ext cx="792480"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5564070" y="3451860"/>
            <a:ext cx="2368349"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878717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273590" y="1353766"/>
            <a:ext cx="3637003" cy="1507531"/>
          </a:xfrm>
          <a:prstGeom prst="rect">
            <a:avLst/>
          </a:prstGeom>
        </p:spPr>
      </p:pic>
      <p:pic>
        <p:nvPicPr>
          <p:cNvPr id="3" name="Image 2"/>
          <p:cNvPicPr>
            <a:picLocks noChangeAspect="1"/>
          </p:cNvPicPr>
          <p:nvPr/>
        </p:nvPicPr>
        <p:blipFill>
          <a:blip r:embed="rId4"/>
          <a:stretch>
            <a:fillRect/>
          </a:stretch>
        </p:blipFill>
        <p:spPr>
          <a:xfrm>
            <a:off x="5366895" y="1353766"/>
            <a:ext cx="2741384" cy="1469169"/>
          </a:xfrm>
          <a:prstGeom prst="rect">
            <a:avLst/>
          </a:prstGeom>
        </p:spPr>
      </p:pic>
      <p:pic>
        <p:nvPicPr>
          <p:cNvPr id="5" name="Image 4"/>
          <p:cNvPicPr>
            <a:picLocks noChangeAspect="1"/>
          </p:cNvPicPr>
          <p:nvPr/>
        </p:nvPicPr>
        <p:blipFill rotWithShape="1">
          <a:blip r:embed="rId5"/>
          <a:srcRect l="46851"/>
          <a:stretch/>
        </p:blipFill>
        <p:spPr>
          <a:xfrm>
            <a:off x="220980" y="3639875"/>
            <a:ext cx="2506842" cy="372872"/>
          </a:xfrm>
          <a:prstGeom prst="rect">
            <a:avLst/>
          </a:prstGeom>
        </p:spPr>
      </p:pic>
      <p:sp>
        <p:nvSpPr>
          <p:cNvPr id="10" name="Ellipse 9"/>
          <p:cNvSpPr/>
          <p:nvPr/>
        </p:nvSpPr>
        <p:spPr>
          <a:xfrm>
            <a:off x="1337721" y="3742491"/>
            <a:ext cx="792480"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6"/>
          <a:stretch>
            <a:fillRect/>
          </a:stretch>
        </p:blipFill>
        <p:spPr>
          <a:xfrm>
            <a:off x="2187669" y="4161268"/>
            <a:ext cx="2225311" cy="556328"/>
          </a:xfrm>
          <a:prstGeom prst="rect">
            <a:avLst/>
          </a:prstGeom>
        </p:spPr>
      </p:pic>
      <p:pic>
        <p:nvPicPr>
          <p:cNvPr id="7" name="Image 6"/>
          <p:cNvPicPr>
            <a:picLocks noChangeAspect="1"/>
          </p:cNvPicPr>
          <p:nvPr/>
        </p:nvPicPr>
        <p:blipFill>
          <a:blip r:embed="rId7"/>
          <a:stretch>
            <a:fillRect/>
          </a:stretch>
        </p:blipFill>
        <p:spPr>
          <a:xfrm>
            <a:off x="4604134" y="3814619"/>
            <a:ext cx="3572725" cy="346649"/>
          </a:xfrm>
          <a:prstGeom prst="rect">
            <a:avLst/>
          </a:prstGeom>
        </p:spPr>
      </p:pic>
      <p:sp>
        <p:nvSpPr>
          <p:cNvPr id="8" name="Virage 7"/>
          <p:cNvSpPr/>
          <p:nvPr/>
        </p:nvSpPr>
        <p:spPr>
          <a:xfrm rot="10800000" flipH="1">
            <a:off x="1569977" y="4161268"/>
            <a:ext cx="522115" cy="2807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Virage 13"/>
          <p:cNvSpPr/>
          <p:nvPr/>
        </p:nvSpPr>
        <p:spPr>
          <a:xfrm rot="5400000" flipH="1">
            <a:off x="4536126" y="4321695"/>
            <a:ext cx="400813" cy="2354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196166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FRONT-END</a:t>
            </a:r>
            <a:endParaRPr dirty="0"/>
          </a:p>
        </p:txBody>
      </p:sp>
      <p:sp>
        <p:nvSpPr>
          <p:cNvPr id="610" name="Google Shape;610;p31"/>
          <p:cNvSpPr txBox="1">
            <a:spLocks noGrp="1"/>
          </p:cNvSpPr>
          <p:nvPr>
            <p:ph type="ctrTitle" idx="4294967295"/>
          </p:nvPr>
        </p:nvSpPr>
        <p:spPr>
          <a:xfrm>
            <a:off x="3420991" y="1426104"/>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1"/>
                </a:solidFill>
              </a:rPr>
              <a:t>HMTL + BOOSTRAP + CSS</a:t>
            </a:r>
            <a:endParaRPr sz="1200" dirty="0">
              <a:solidFill>
                <a:schemeClr val="accent1"/>
              </a:solidFill>
            </a:endParaRPr>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descr="C:\Users\Mon PC\AppData\Local\Microsoft\Windows\INetCache\Content.Word\image 8.png"/>
          <p:cNvPicPr/>
          <p:nvPr/>
        </p:nvPicPr>
        <p:blipFill>
          <a:blip r:embed="rId3">
            <a:extLst>
              <a:ext uri="{28A0092B-C50C-407E-A947-70E740481C1C}">
                <a14:useLocalDpi xmlns:a14="http://schemas.microsoft.com/office/drawing/2010/main" val="0"/>
              </a:ext>
            </a:extLst>
          </a:blip>
          <a:srcRect/>
          <a:stretch>
            <a:fillRect/>
          </a:stretch>
        </p:blipFill>
        <p:spPr bwMode="auto">
          <a:xfrm>
            <a:off x="609600" y="970489"/>
            <a:ext cx="2593806" cy="3670091"/>
          </a:xfrm>
          <a:prstGeom prst="rect">
            <a:avLst/>
          </a:prstGeom>
          <a:noFill/>
          <a:ln>
            <a:noFill/>
          </a:ln>
        </p:spPr>
      </p:pic>
      <p:pic>
        <p:nvPicPr>
          <p:cNvPr id="3074" name="Picture 2" descr="Desktop - 3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756" y="970489"/>
            <a:ext cx="2805540" cy="367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oogle Shape;5757;p51"/>
          <p:cNvGrpSpPr/>
          <p:nvPr/>
        </p:nvGrpSpPr>
        <p:grpSpPr>
          <a:xfrm>
            <a:off x="3292137" y="2506361"/>
            <a:ext cx="2333708" cy="742678"/>
            <a:chOff x="238125" y="1725700"/>
            <a:chExt cx="7139025" cy="2260325"/>
          </a:xfrm>
        </p:grpSpPr>
        <p:sp>
          <p:nvSpPr>
            <p:cNvPr id="12"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8724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Image 6" descr="https://lh5.googleusercontent.com/ER2uAhJ-Zt5DCWH323T2qvp7fzT1xGKW2H5CKRaplOwZfLl-sLw5zkACLKftnmTus19M2CG2adzwz2vNZ7MPMw9W7WQQvgpCHCrxwKDTjnF11iNfKR3v4et2LwPBDxdRpmsyr5QApHdQl_BjbXLg0kU"/>
          <p:cNvPicPr/>
          <p:nvPr/>
        </p:nvPicPr>
        <p:blipFill>
          <a:blip r:embed="rId3">
            <a:extLst>
              <a:ext uri="{28A0092B-C50C-407E-A947-70E740481C1C}">
                <a14:useLocalDpi xmlns:a14="http://schemas.microsoft.com/office/drawing/2010/main" val="0"/>
              </a:ext>
            </a:extLst>
          </a:blip>
          <a:srcRect/>
          <a:stretch>
            <a:fillRect/>
          </a:stretch>
        </p:blipFill>
        <p:spPr bwMode="auto">
          <a:xfrm>
            <a:off x="426719" y="1885633"/>
            <a:ext cx="3140757" cy="1970087"/>
          </a:xfrm>
          <a:prstGeom prst="rect">
            <a:avLst/>
          </a:prstGeom>
          <a:noFill/>
          <a:ln>
            <a:noFill/>
          </a:ln>
        </p:spPr>
      </p:pic>
      <p:sp>
        <p:nvSpPr>
          <p:cNvPr id="8" name="Titre 5"/>
          <p:cNvSpPr txBox="1">
            <a:spLocks/>
          </p:cNvSpPr>
          <p:nvPr/>
        </p:nvSpPr>
        <p:spPr>
          <a:xfrm>
            <a:off x="1422262" y="1301996"/>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pic>
        <p:nvPicPr>
          <p:cNvPr id="9" name="Image 8" descr="https://lh4.googleusercontent.com/jEugKlkp9gqMIQe7xw6bkjQNGpDVj2TdkQ2hAzLzyURfHLbUxZbX7hrgJHtXVJGyXan_7LdZrJeBhf4K8Ia-U-4mqtKvqIlL0lB2Lh6kSW8cHiLePfPATRryUA7klSencR6z9cJ8f9Nsgu2dsjz3XLI"/>
          <p:cNvPicPr/>
          <p:nvPr/>
        </p:nvPicPr>
        <p:blipFill rotWithShape="1">
          <a:blip r:embed="rId4">
            <a:extLst>
              <a:ext uri="{28A0092B-C50C-407E-A947-70E740481C1C}">
                <a14:useLocalDpi xmlns:a14="http://schemas.microsoft.com/office/drawing/2010/main" val="0"/>
              </a:ext>
            </a:extLst>
          </a:blip>
          <a:srcRect b="3020"/>
          <a:stretch/>
        </p:blipFill>
        <p:spPr bwMode="auto">
          <a:xfrm>
            <a:off x="4006758" y="1531653"/>
            <a:ext cx="2493102" cy="2613628"/>
          </a:xfrm>
          <a:prstGeom prst="rect">
            <a:avLst/>
          </a:prstGeom>
          <a:noFill/>
          <a:ln>
            <a:noFill/>
          </a:ln>
        </p:spPr>
      </p:pic>
      <p:pic>
        <p:nvPicPr>
          <p:cNvPr id="11" name="Image 10" descr="https://lh5.googleusercontent.com/CJxZjQCLyKAVWnPg_uE9zzQWl9KiNP2ByRzpAkL9q9dTxZu2frhkKA4-uEJjxU8Fc7Dsvpq3cwtySFcreiT2G5yyHWlt_bmAhS4UI2kMX1FWh4203i494hKUy6hWx0GH7t6XnPlyLGqe5eaybSBh1UI"/>
          <p:cNvPicPr/>
          <p:nvPr/>
        </p:nvPicPr>
        <p:blipFill>
          <a:blip r:embed="rId5">
            <a:extLst>
              <a:ext uri="{28A0092B-C50C-407E-A947-70E740481C1C}">
                <a14:useLocalDpi xmlns:a14="http://schemas.microsoft.com/office/drawing/2010/main" val="0"/>
              </a:ext>
            </a:extLst>
          </a:blip>
          <a:srcRect/>
          <a:stretch>
            <a:fillRect/>
          </a:stretch>
        </p:blipFill>
        <p:spPr bwMode="auto">
          <a:xfrm>
            <a:off x="6576015" y="2745062"/>
            <a:ext cx="2362245" cy="2009818"/>
          </a:xfrm>
          <a:prstGeom prst="rect">
            <a:avLst/>
          </a:prstGeom>
          <a:noFill/>
          <a:ln>
            <a:noFill/>
          </a:ln>
        </p:spPr>
      </p:pic>
      <p:sp>
        <p:nvSpPr>
          <p:cNvPr id="12" name="Titre 5"/>
          <p:cNvSpPr txBox="1">
            <a:spLocks/>
          </p:cNvSpPr>
          <p:nvPr/>
        </p:nvSpPr>
        <p:spPr>
          <a:xfrm>
            <a:off x="6939142" y="1704244"/>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cxnSp>
        <p:nvCxnSpPr>
          <p:cNvPr id="13" name="Google Shape;1103;p38"/>
          <p:cNvCxnSpPr/>
          <p:nvPr/>
        </p:nvCxnSpPr>
        <p:spPr>
          <a:xfrm flipH="1" flipV="1">
            <a:off x="3811317" y="1531654"/>
            <a:ext cx="29163" cy="2545046"/>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239734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 - Test</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descr="https://lh4.googleusercontent.com/uqdvUbFgPpnNH6b9_1JXzXrFfxfH61tdiFObF4epzQeSmdpDdLIWJoFHhfzpXFX72-U6jP_slvoHv32TH9WYlSaqd1rlJYIZZCb_PiwvlQPHlPMScXsZsE5sOp5MquxuSc6aS1lnSXee1qeAwL1sE0E"/>
          <p:cNvPicPr/>
          <p:nvPr/>
        </p:nvPicPr>
        <p:blipFill>
          <a:blip r:embed="rId3">
            <a:extLst>
              <a:ext uri="{28A0092B-C50C-407E-A947-70E740481C1C}">
                <a14:useLocalDpi xmlns:a14="http://schemas.microsoft.com/office/drawing/2010/main" val="0"/>
              </a:ext>
            </a:extLst>
          </a:blip>
          <a:srcRect/>
          <a:stretch>
            <a:fillRect/>
          </a:stretch>
        </p:blipFill>
        <p:spPr bwMode="auto">
          <a:xfrm>
            <a:off x="142240" y="1251150"/>
            <a:ext cx="4185920" cy="2158048"/>
          </a:xfrm>
          <a:prstGeom prst="rect">
            <a:avLst/>
          </a:prstGeom>
          <a:noFill/>
          <a:ln>
            <a:noFill/>
          </a:ln>
        </p:spPr>
      </p:pic>
      <p:pic>
        <p:nvPicPr>
          <p:cNvPr id="7" name="Image 6" descr="https://lh4.googleusercontent.com/TdjZ0VDWG2xz5N8SkbM2ccIXcohsvI0Ei9GG522CQQFXDDhEcGWNstXeOySRnw2nJdL3CyDXeKnBkAKgJxMtc1s7KlavAQnIpd975Ahxw-Lcm4CB7gskU0yyhBDWSgAFFF0CaVdL4aWyyFkGjHY09so"/>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0490" y="1634964"/>
            <a:ext cx="4389670" cy="1077755"/>
          </a:xfrm>
          <a:prstGeom prst="rect">
            <a:avLst/>
          </a:prstGeom>
          <a:noFill/>
          <a:ln>
            <a:noFill/>
          </a:ln>
        </p:spPr>
      </p:pic>
      <p:pic>
        <p:nvPicPr>
          <p:cNvPr id="8" name="Image 7" descr="https://lh6.googleusercontent.com/KfIJCdltj9zD0zJKnR-obOuIULF0tCnuS5yduCLM-cD2E6YXEuSf4-0g_cgb6wOY_TnEVQtBZEKlHesKrIxoT8R6frWLxH0DAUM8l76QivLhrxkfIZvvP8OlmRl1GDOkASCfY19UOJmw_tFe_iTRyOQ"/>
          <p:cNvPicPr/>
          <p:nvPr/>
        </p:nvPicPr>
        <p:blipFill>
          <a:blip r:embed="rId5">
            <a:extLst>
              <a:ext uri="{28A0092B-C50C-407E-A947-70E740481C1C}">
                <a14:useLocalDpi xmlns:a14="http://schemas.microsoft.com/office/drawing/2010/main" val="0"/>
              </a:ext>
            </a:extLst>
          </a:blip>
          <a:srcRect/>
          <a:stretch>
            <a:fillRect/>
          </a:stretch>
        </p:blipFill>
        <p:spPr bwMode="auto">
          <a:xfrm>
            <a:off x="1646555" y="3637758"/>
            <a:ext cx="6460490" cy="1221740"/>
          </a:xfrm>
          <a:prstGeom prst="rect">
            <a:avLst/>
          </a:prstGeom>
          <a:noFill/>
          <a:ln>
            <a:noFill/>
          </a:ln>
        </p:spPr>
      </p:pic>
      <p:sp>
        <p:nvSpPr>
          <p:cNvPr id="2" name="Ellipse 1"/>
          <p:cNvSpPr/>
          <p:nvPr/>
        </p:nvSpPr>
        <p:spPr>
          <a:xfrm>
            <a:off x="1646555" y="3845044"/>
            <a:ext cx="6202045" cy="338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60386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 - Test</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9" name="Image 8" descr="https://lh5.googleusercontent.com/I34fP4ZA3mJmu4JYZYSD5BWmYYWJSB4wcsUOREwe6viX2Y8rQ0BBWLugPeAMT8QQkRmvJwTnmf6duIyHFEvynTAoyCuKF0QvKyn_rkWOcBJz-_1lqAu2naKaZl08-LTxlWZbqA6vJt0ao-dR05NRWNo"/>
          <p:cNvPicPr/>
          <p:nvPr/>
        </p:nvPicPr>
        <p:blipFill rotWithShape="1">
          <a:blip r:embed="rId3">
            <a:extLst>
              <a:ext uri="{28A0092B-C50C-407E-A947-70E740481C1C}">
                <a14:useLocalDpi xmlns:a14="http://schemas.microsoft.com/office/drawing/2010/main" val="0"/>
              </a:ext>
            </a:extLst>
          </a:blip>
          <a:srcRect l="3870" r="15932"/>
          <a:stretch/>
        </p:blipFill>
        <p:spPr bwMode="auto">
          <a:xfrm>
            <a:off x="2868771" y="1221426"/>
            <a:ext cx="3406458" cy="2389700"/>
          </a:xfrm>
          <a:prstGeom prst="rect">
            <a:avLst/>
          </a:prstGeom>
          <a:noFill/>
          <a:ln>
            <a:noFill/>
          </a:ln>
          <a:extLst>
            <a:ext uri="{53640926-AAD7-44D8-BBD7-CCE9431645EC}">
              <a14:shadowObscured xmlns:a14="http://schemas.microsoft.com/office/drawing/2010/main"/>
            </a:ext>
          </a:extLst>
        </p:spPr>
      </p:pic>
      <p:pic>
        <p:nvPicPr>
          <p:cNvPr id="10" name="Image 9" descr="https://lh4.googleusercontent.com/vBnNI-IRAzMuzoJhg928eB9W_ijcv8fMMP2Z6wJrsAxJi8l2iqg_-1HNx1E4gRy5OAtxrR9yIdOlidFfhNKeVNccRYPh95YWSPapFFos7sJ3rt-NakczYcCn_FVhjVDC0TnJbgY5oA2YUBxBd6tPx9w"/>
          <p:cNvPicPr/>
          <p:nvPr/>
        </p:nvPicPr>
        <p:blipFill>
          <a:blip r:embed="rId4">
            <a:extLst>
              <a:ext uri="{28A0092B-C50C-407E-A947-70E740481C1C}">
                <a14:useLocalDpi xmlns:a14="http://schemas.microsoft.com/office/drawing/2010/main" val="0"/>
              </a:ext>
            </a:extLst>
          </a:blip>
          <a:srcRect/>
          <a:stretch>
            <a:fillRect/>
          </a:stretch>
        </p:blipFill>
        <p:spPr bwMode="auto">
          <a:xfrm>
            <a:off x="2160746" y="3640851"/>
            <a:ext cx="4822507" cy="1324928"/>
          </a:xfrm>
          <a:prstGeom prst="rect">
            <a:avLst/>
          </a:prstGeom>
          <a:noFill/>
          <a:ln>
            <a:noFill/>
          </a:ln>
        </p:spPr>
      </p:pic>
    </p:spTree>
    <p:extLst>
      <p:ext uri="{BB962C8B-B14F-4D97-AF65-F5344CB8AC3E}">
        <p14:creationId xmlns:p14="http://schemas.microsoft.com/office/powerpoint/2010/main" val="32755275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 – Option ADMIN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890073" y="1560074"/>
            <a:ext cx="7363853" cy="1733792"/>
          </a:xfrm>
          <a:prstGeom prst="rect">
            <a:avLst/>
          </a:prstGeom>
        </p:spPr>
      </p:pic>
      <p:pic>
        <p:nvPicPr>
          <p:cNvPr id="3" name="Image 2"/>
          <p:cNvPicPr>
            <a:picLocks noChangeAspect="1"/>
          </p:cNvPicPr>
          <p:nvPr/>
        </p:nvPicPr>
        <p:blipFill>
          <a:blip r:embed="rId3"/>
          <a:stretch>
            <a:fillRect/>
          </a:stretch>
        </p:blipFill>
        <p:spPr>
          <a:xfrm>
            <a:off x="890073" y="1704854"/>
            <a:ext cx="7363853" cy="1733792"/>
          </a:xfrm>
          <a:prstGeom prst="rect">
            <a:avLst/>
          </a:prstGeom>
        </p:spPr>
      </p:pic>
    </p:spTree>
    <p:extLst>
      <p:ext uri="{BB962C8B-B14F-4D97-AF65-F5344CB8AC3E}">
        <p14:creationId xmlns:p14="http://schemas.microsoft.com/office/powerpoint/2010/main" val="41308662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CONNEXION/INSCRIPTION – Option ADMIN</a:t>
            </a:r>
            <a:endParaRPr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descr="https://lh5.googleusercontent.com/_HlESF2J547y_TuwkSNynrSfGXvO4ddLka---KLVlQRYznS0Uibes8akK6BpH0h25ePNeHUqV2hI8290Pk0JflkBgtYn_tWItqtKtEGzBOGD0W9AICSEpHv-yFHBC6HsFDYFARSnuEiNcxzZqjrgBbo"/>
          <p:cNvPicPr/>
          <p:nvPr/>
        </p:nvPicPr>
        <p:blipFill>
          <a:blip r:embed="rId3">
            <a:extLst>
              <a:ext uri="{28A0092B-C50C-407E-A947-70E740481C1C}">
                <a14:useLocalDpi xmlns:a14="http://schemas.microsoft.com/office/drawing/2010/main" val="0"/>
              </a:ext>
            </a:extLst>
          </a:blip>
          <a:srcRect/>
          <a:stretch>
            <a:fillRect/>
          </a:stretch>
        </p:blipFill>
        <p:spPr bwMode="auto">
          <a:xfrm>
            <a:off x="1944687" y="1378843"/>
            <a:ext cx="5254625" cy="1671003"/>
          </a:xfrm>
          <a:prstGeom prst="rect">
            <a:avLst/>
          </a:prstGeom>
          <a:noFill/>
          <a:ln>
            <a:noFill/>
          </a:ln>
        </p:spPr>
      </p:pic>
      <p:pic>
        <p:nvPicPr>
          <p:cNvPr id="7" name="Image 6" descr="https://lh4.googleusercontent.com/MWnhL3YuJMoBwl_YPguvqYau5HBZVqI6cgRCCflqvVnU9q_NPqjddLn5sdkoVHljqKw-tfrPPWMXmNxTHQUejjRJNW9Z2d1Keo4ENqgkKKSJ759PxvKALozBcErietyH9Is06izCY1YqJYYca67wsA4"/>
          <p:cNvPicPr/>
          <p:nvPr/>
        </p:nvPicPr>
        <p:blipFill>
          <a:blip r:embed="rId4">
            <a:extLst>
              <a:ext uri="{28A0092B-C50C-407E-A947-70E740481C1C}">
                <a14:useLocalDpi xmlns:a14="http://schemas.microsoft.com/office/drawing/2010/main" val="0"/>
              </a:ext>
            </a:extLst>
          </a:blip>
          <a:srcRect/>
          <a:stretch>
            <a:fillRect/>
          </a:stretch>
        </p:blipFill>
        <p:spPr bwMode="auto">
          <a:xfrm>
            <a:off x="1789112" y="3177539"/>
            <a:ext cx="5565774" cy="1752601"/>
          </a:xfrm>
          <a:prstGeom prst="rect">
            <a:avLst/>
          </a:prstGeom>
          <a:noFill/>
          <a:ln>
            <a:noFill/>
          </a:ln>
        </p:spPr>
      </p:pic>
    </p:spTree>
    <p:extLst>
      <p:ext uri="{BB962C8B-B14F-4D97-AF65-F5344CB8AC3E}">
        <p14:creationId xmlns:p14="http://schemas.microsoft.com/office/powerpoint/2010/main" val="38048597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descr="https://lh3.googleusercontent.com/lBkdQIlBiaGbJxiuipVayXG4F0j5kUFPTQR1wnWMkBrL4Io_H64iFxU-DwjTXKuZj00zAkjp5n-M5zRLdJzJ-6FnryFSFV0uJx6Q1c5WXNj8D8AjIYNoAoFQ61QyZ8xGS4Umv17KCB3dYcJD4e3PS-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512" y="1370965"/>
            <a:ext cx="6276975" cy="2538730"/>
          </a:xfrm>
          <a:prstGeom prst="rect">
            <a:avLst/>
          </a:prstGeom>
          <a:noFill/>
          <a:ln>
            <a:noFill/>
          </a:ln>
        </p:spPr>
      </p:pic>
    </p:spTree>
    <p:extLst>
      <p:ext uri="{BB962C8B-B14F-4D97-AF65-F5344CB8AC3E}">
        <p14:creationId xmlns:p14="http://schemas.microsoft.com/office/powerpoint/2010/main" val="556177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Image 4" descr="https://lh6.googleusercontent.com/NpXtCNbU5skysKaDBQyQzSJBA69eu_kobiY5YaP5PCtmy80kuqPWkLYSU4EheRJjsfN6PN3C6vFm3n-6-DMNZizSPgE06QQpsfLnR66R8ONrGHt7BOWyZ8ON5eMbXCvNSCJiEnRlRgQyp7stntp0Su4"/>
          <p:cNvPicPr/>
          <p:nvPr/>
        </p:nvPicPr>
        <p:blipFill>
          <a:blip r:embed="rId3">
            <a:extLst>
              <a:ext uri="{28A0092B-C50C-407E-A947-70E740481C1C}">
                <a14:useLocalDpi xmlns:a14="http://schemas.microsoft.com/office/drawing/2010/main" val="0"/>
              </a:ext>
            </a:extLst>
          </a:blip>
          <a:srcRect/>
          <a:stretch>
            <a:fillRect/>
          </a:stretch>
        </p:blipFill>
        <p:spPr bwMode="auto">
          <a:xfrm>
            <a:off x="516255" y="1266190"/>
            <a:ext cx="4573905" cy="2627630"/>
          </a:xfrm>
          <a:prstGeom prst="rect">
            <a:avLst/>
          </a:prstGeom>
          <a:noFill/>
          <a:ln>
            <a:noFill/>
          </a:ln>
        </p:spPr>
      </p:pic>
      <p:sp>
        <p:nvSpPr>
          <p:cNvPr id="7" name="Titre 5"/>
          <p:cNvSpPr txBox="1">
            <a:spLocks/>
          </p:cNvSpPr>
          <p:nvPr/>
        </p:nvSpPr>
        <p:spPr>
          <a:xfrm>
            <a:off x="5354182" y="1749964"/>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smtClean="0">
                <a:solidFill>
                  <a:schemeClr val="accent3"/>
                </a:solidFill>
                <a:latin typeface="Roboto Black" panose="020B0604020202020204" charset="0"/>
                <a:ea typeface="Roboto Black" panose="020B0604020202020204" charset="0"/>
              </a:rPr>
              <a:t>View</a:t>
            </a:r>
            <a:endParaRPr lang="fr-FR" sz="2000" dirty="0">
              <a:solidFill>
                <a:schemeClr val="accent3"/>
              </a:solidFill>
              <a:latin typeface="Roboto Black" panose="020B0604020202020204" charset="0"/>
              <a:ea typeface="Roboto Black" panose="020B0604020202020204" charset="0"/>
            </a:endParaRPr>
          </a:p>
        </p:txBody>
      </p:sp>
    </p:spTree>
    <p:extLst>
      <p:ext uri="{BB962C8B-B14F-4D97-AF65-F5344CB8AC3E}">
        <p14:creationId xmlns:p14="http://schemas.microsoft.com/office/powerpoint/2010/main" val="1974530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 name="Titre 5"/>
          <p:cNvSpPr txBox="1">
            <a:spLocks/>
          </p:cNvSpPr>
          <p:nvPr/>
        </p:nvSpPr>
        <p:spPr>
          <a:xfrm>
            <a:off x="5910442" y="2016664"/>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Model</a:t>
            </a:r>
            <a:endParaRPr lang="fr-FR" sz="2000" dirty="0">
              <a:solidFill>
                <a:schemeClr val="accent3"/>
              </a:solidFill>
              <a:latin typeface="Roboto Black" panose="020B0604020202020204" charset="0"/>
              <a:ea typeface="Roboto Black" panose="020B0604020202020204" charset="0"/>
            </a:endParaRPr>
          </a:p>
        </p:txBody>
      </p:sp>
      <p:pic>
        <p:nvPicPr>
          <p:cNvPr id="7" name="Image 6" descr="https://lh6.googleusercontent.com/igoksHuGWFALm0DdrsFX79yzXroj6osnq3QOdjBrUzUZJkljGbxNPuNckCVx_wmOKf53OqvvdXk6HQqNn3PSkMC360BRjSE2cofKKKnSgmwEn-P8tmASx8x-Xt-fb_h1N_Db18NnDjH8YsmWKHYXEag"/>
          <p:cNvPicPr/>
          <p:nvPr/>
        </p:nvPicPr>
        <p:blipFill>
          <a:blip r:embed="rId3">
            <a:extLst>
              <a:ext uri="{28A0092B-C50C-407E-A947-70E740481C1C}">
                <a14:useLocalDpi xmlns:a14="http://schemas.microsoft.com/office/drawing/2010/main" val="0"/>
              </a:ext>
            </a:extLst>
          </a:blip>
          <a:srcRect/>
          <a:stretch>
            <a:fillRect/>
          </a:stretch>
        </p:blipFill>
        <p:spPr bwMode="auto">
          <a:xfrm>
            <a:off x="396557" y="1528491"/>
            <a:ext cx="4746943" cy="3073989"/>
          </a:xfrm>
          <a:prstGeom prst="rect">
            <a:avLst/>
          </a:prstGeom>
          <a:noFill/>
          <a:ln>
            <a:noFill/>
          </a:ln>
        </p:spPr>
      </p:pic>
    </p:spTree>
    <p:extLst>
      <p:ext uri="{BB962C8B-B14F-4D97-AF65-F5344CB8AC3E}">
        <p14:creationId xmlns:p14="http://schemas.microsoft.com/office/powerpoint/2010/main" val="22887646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 name="Titre 5"/>
          <p:cNvSpPr txBox="1">
            <a:spLocks/>
          </p:cNvSpPr>
          <p:nvPr/>
        </p:nvSpPr>
        <p:spPr>
          <a:xfrm>
            <a:off x="5910442" y="2016664"/>
            <a:ext cx="2570663" cy="459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smtClean="0">
                <a:solidFill>
                  <a:schemeClr val="accent3"/>
                </a:solidFill>
                <a:latin typeface="Roboto Black" panose="020B0604020202020204" charset="0"/>
                <a:ea typeface="Roboto Black" panose="020B0604020202020204" charset="0"/>
              </a:rPr>
              <a:t>Controller</a:t>
            </a:r>
            <a:endParaRPr lang="fr-FR" sz="2000" dirty="0">
              <a:solidFill>
                <a:schemeClr val="accent3"/>
              </a:solidFill>
              <a:latin typeface="Roboto Black" panose="020B0604020202020204" charset="0"/>
              <a:ea typeface="Roboto Black" panose="020B0604020202020204" charset="0"/>
            </a:endParaRPr>
          </a:p>
        </p:txBody>
      </p:sp>
      <p:pic>
        <p:nvPicPr>
          <p:cNvPr id="6" name="Image 5" descr="https://lh5.googleusercontent.com/ylHcT_MjUg9cKtrDueZ3ie3b_d0igm-n_KFNf3d5Hav_nfOtIsxh2h1F-Z-_QHxxNEWEfQRn2ux05O0spxTgxETyasCV0AUU9kRn2HiqNKPZAAIO2Cm9tXMG-RAX44mNlkdwmXZTjbQCVmH3Bq2zIbk"/>
          <p:cNvPicPr/>
          <p:nvPr/>
        </p:nvPicPr>
        <p:blipFill>
          <a:blip r:embed="rId3">
            <a:extLst>
              <a:ext uri="{28A0092B-C50C-407E-A947-70E740481C1C}">
                <a14:useLocalDpi xmlns:a14="http://schemas.microsoft.com/office/drawing/2010/main" val="0"/>
              </a:ext>
            </a:extLst>
          </a:blip>
          <a:srcRect/>
          <a:stretch>
            <a:fillRect/>
          </a:stretch>
        </p:blipFill>
        <p:spPr bwMode="auto">
          <a:xfrm>
            <a:off x="769619" y="1237615"/>
            <a:ext cx="4922521" cy="3395345"/>
          </a:xfrm>
          <a:prstGeom prst="rect">
            <a:avLst/>
          </a:prstGeom>
          <a:noFill/>
          <a:ln>
            <a:noFill/>
          </a:ln>
        </p:spPr>
      </p:pic>
    </p:spTree>
    <p:extLst>
      <p:ext uri="{BB962C8B-B14F-4D97-AF65-F5344CB8AC3E}">
        <p14:creationId xmlns:p14="http://schemas.microsoft.com/office/powerpoint/2010/main" val="911700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Image 4" descr="https://lh5.googleusercontent.com/o4JU8CWeAI-1h_gbUKJ1sQqnVPzptmf99RdC_4ijP1UrOZUeqGigoPPhwRDBqRNrHGXZcFHo-5ohLx4yygQFIKX3F5Y0iCfbqezoAX7J64EB6w1Fe0zf6HP5ZEzidvL-bokljd2JPxrPZvpaV93maYw"/>
          <p:cNvPicPr/>
          <p:nvPr/>
        </p:nvPicPr>
        <p:blipFill>
          <a:blip r:embed="rId3">
            <a:extLst>
              <a:ext uri="{28A0092B-C50C-407E-A947-70E740481C1C}">
                <a14:useLocalDpi xmlns:a14="http://schemas.microsoft.com/office/drawing/2010/main" val="0"/>
              </a:ext>
            </a:extLst>
          </a:blip>
          <a:srcRect/>
          <a:stretch>
            <a:fillRect/>
          </a:stretch>
        </p:blipFill>
        <p:spPr bwMode="auto">
          <a:xfrm>
            <a:off x="654367" y="1609090"/>
            <a:ext cx="5555933" cy="2764790"/>
          </a:xfrm>
          <a:prstGeom prst="rect">
            <a:avLst/>
          </a:prstGeom>
          <a:noFill/>
          <a:ln>
            <a:noFill/>
          </a:ln>
        </p:spPr>
      </p:pic>
    </p:spTree>
    <p:extLst>
      <p:ext uri="{BB962C8B-B14F-4D97-AF65-F5344CB8AC3E}">
        <p14:creationId xmlns:p14="http://schemas.microsoft.com/office/powerpoint/2010/main" val="765570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INSTALLATION DE L’API</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2" name="Image 21"/>
          <p:cNvPicPr/>
          <p:nvPr/>
        </p:nvPicPr>
        <p:blipFill>
          <a:blip r:embed="rId3"/>
          <a:stretch>
            <a:fillRect/>
          </a:stretch>
        </p:blipFill>
        <p:spPr>
          <a:xfrm>
            <a:off x="366840" y="928801"/>
            <a:ext cx="3888360" cy="2157723"/>
          </a:xfrm>
          <a:prstGeom prst="rect">
            <a:avLst/>
          </a:prstGeom>
        </p:spPr>
      </p:pic>
      <p:pic>
        <p:nvPicPr>
          <p:cNvPr id="24" name="Image 23" descr="https://lh4.googleusercontent.com/url6g09i_kZylmSguWK5FthQUyXXBfApO0t7mPfPk00K9juHKLy8UMh7DWKfnv9aVHxGjrwIfKD_p6s3tvPDwlIBdDJKemE29BBlnIH86BEjQTV9dAxkTmp6HJwWDUPhUuS4PppNDF12zpJJ8B-nGyM"/>
          <p:cNvPicPr/>
          <p:nvPr/>
        </p:nvPicPr>
        <p:blipFill>
          <a:blip r:embed="rId4">
            <a:extLst>
              <a:ext uri="{28A0092B-C50C-407E-A947-70E740481C1C}">
                <a14:useLocalDpi xmlns:a14="http://schemas.microsoft.com/office/drawing/2010/main" val="0"/>
              </a:ext>
            </a:extLst>
          </a:blip>
          <a:srcRect/>
          <a:stretch>
            <a:fillRect/>
          </a:stretch>
        </p:blipFill>
        <p:spPr bwMode="auto">
          <a:xfrm>
            <a:off x="4629600" y="1260001"/>
            <a:ext cx="3837600" cy="2200150"/>
          </a:xfrm>
          <a:prstGeom prst="rect">
            <a:avLst/>
          </a:prstGeom>
          <a:noFill/>
          <a:ln>
            <a:noFill/>
          </a:ln>
        </p:spPr>
      </p:pic>
    </p:spTree>
    <p:extLst>
      <p:ext uri="{BB962C8B-B14F-4D97-AF65-F5344CB8AC3E}">
        <p14:creationId xmlns:p14="http://schemas.microsoft.com/office/powerpoint/2010/main" val="13037193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 - Test</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Image 4" descr="https://lh5.googleusercontent.com/qYoQ_aTsAZby4ynbSnh_univW-uwK8SDyl_hZ7O-kPHC_AZMA8gyGsGiz19EyTX0ZQs3Obq4SKnc-Z8MSZefGsl49stbvHRPBEhCLhZnw6p_VuzzuvQxRfOPP_xBFO0RkJ80Xde2ZKoxKfk6D2BYCmM"/>
          <p:cNvPicPr/>
          <p:nvPr/>
        </p:nvPicPr>
        <p:blipFill>
          <a:blip r:embed="rId3">
            <a:extLst>
              <a:ext uri="{28A0092B-C50C-407E-A947-70E740481C1C}">
                <a14:useLocalDpi xmlns:a14="http://schemas.microsoft.com/office/drawing/2010/main" val="0"/>
              </a:ext>
            </a:extLst>
          </a:blip>
          <a:srcRect/>
          <a:stretch>
            <a:fillRect/>
          </a:stretch>
        </p:blipFill>
        <p:spPr bwMode="auto">
          <a:xfrm>
            <a:off x="449579" y="1489710"/>
            <a:ext cx="4533901" cy="2655570"/>
          </a:xfrm>
          <a:prstGeom prst="rect">
            <a:avLst/>
          </a:prstGeom>
          <a:noFill/>
          <a:ln>
            <a:noFill/>
          </a:ln>
        </p:spPr>
      </p:pic>
      <p:pic>
        <p:nvPicPr>
          <p:cNvPr id="7" name="Image 6" descr="https://lh4.googleusercontent.com/KEkKuYtl-mdW6cgR8ourEjqFUWhWA988gZnOFmUwXT-De5cnGJ5hUAzXqXwtndpAi3gURgxlQb1fYdHjmr6csw38pHNiqMfA8fhd6hiQE3o7DdrdbCmthcUSJqb_qkJEos-DFHd2yYA4FEQwHF6ABi8"/>
          <p:cNvPicPr/>
          <p:nvPr/>
        </p:nvPicPr>
        <p:blipFill>
          <a:blip r:embed="rId4">
            <a:extLst>
              <a:ext uri="{28A0092B-C50C-407E-A947-70E740481C1C}">
                <a14:useLocalDpi xmlns:a14="http://schemas.microsoft.com/office/drawing/2010/main" val="0"/>
              </a:ext>
            </a:extLst>
          </a:blip>
          <a:srcRect/>
          <a:stretch>
            <a:fillRect/>
          </a:stretch>
        </p:blipFill>
        <p:spPr bwMode="auto">
          <a:xfrm>
            <a:off x="5164455" y="1620043"/>
            <a:ext cx="3522345" cy="2394903"/>
          </a:xfrm>
          <a:prstGeom prst="rect">
            <a:avLst/>
          </a:prstGeom>
          <a:noFill/>
          <a:ln>
            <a:noFill/>
          </a:ln>
        </p:spPr>
      </p:pic>
      <p:sp>
        <p:nvSpPr>
          <p:cNvPr id="2" name="Ellipse 1"/>
          <p:cNvSpPr/>
          <p:nvPr/>
        </p:nvSpPr>
        <p:spPr>
          <a:xfrm>
            <a:off x="449579" y="1668780"/>
            <a:ext cx="1074420" cy="487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333998" y="3329940"/>
            <a:ext cx="1722121" cy="5546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29913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32451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ESPACE COMMENTAIRE - Test</a:t>
            </a:r>
            <a:endParaRPr dirty="0">
              <a:solidFill>
                <a:srgbClr val="FFFFFF"/>
              </a:solidFill>
            </a:endParaRPr>
          </a:p>
        </p:txBody>
      </p:sp>
      <p:cxnSp>
        <p:nvCxnSpPr>
          <p:cNvPr id="1103" name="Google Shape;1103;p38"/>
          <p:cNvCxnSpPr/>
          <p:nvPr/>
        </p:nvCxnSpPr>
        <p:spPr>
          <a:xfrm>
            <a:off x="311700" y="103168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Image 3" descr="https://lh6.googleusercontent.com/L1IIsHdE7GKliN_yRtQjepe5TyV5YwLIdgTqzh__udoqMOOikRXavpOP-kShVWJpJY8ad28hkkLVdVG0cDh07ST1vMT4dVHxkkiFV2-FXaQHIFF37T3naCd5t0j405iaWoP6Wg5kGQXydkQ9MSAPbY8"/>
          <p:cNvPicPr/>
          <p:nvPr/>
        </p:nvPicPr>
        <p:blipFill>
          <a:blip r:embed="rId3">
            <a:extLst>
              <a:ext uri="{28A0092B-C50C-407E-A947-70E740481C1C}">
                <a14:useLocalDpi xmlns:a14="http://schemas.microsoft.com/office/drawing/2010/main" val="0"/>
              </a:ext>
            </a:extLst>
          </a:blip>
          <a:srcRect/>
          <a:stretch>
            <a:fillRect/>
          </a:stretch>
        </p:blipFill>
        <p:spPr bwMode="auto">
          <a:xfrm>
            <a:off x="658495" y="1488440"/>
            <a:ext cx="4370705" cy="1673860"/>
          </a:xfrm>
          <a:prstGeom prst="rect">
            <a:avLst/>
          </a:prstGeom>
          <a:noFill/>
          <a:ln>
            <a:noFill/>
          </a:ln>
        </p:spPr>
      </p:pic>
      <p:pic>
        <p:nvPicPr>
          <p:cNvPr id="5" name="Image 4" descr="https://lh6.googleusercontent.com/TEY_mGpoqt05q7C_46zDqcE46b2pJJrMj-9jT42ryGWHdK5loDJgqWt3YAZR4iZonlvs56Uk8h7PqjjH3KHii4yxY7QDsel9lvUPrCGz91tFrvgL177Gxpsmxx1qqwpNAmkCuoDeDe5JV7BA4DEWFT0"/>
          <p:cNvPicPr/>
          <p:nvPr/>
        </p:nvPicPr>
        <p:blipFill>
          <a:blip r:embed="rId4">
            <a:extLst>
              <a:ext uri="{28A0092B-C50C-407E-A947-70E740481C1C}">
                <a14:useLocalDpi xmlns:a14="http://schemas.microsoft.com/office/drawing/2010/main" val="0"/>
              </a:ext>
            </a:extLst>
          </a:blip>
          <a:srcRect/>
          <a:stretch>
            <a:fillRect/>
          </a:stretch>
        </p:blipFill>
        <p:spPr bwMode="auto">
          <a:xfrm>
            <a:off x="1471930" y="3371215"/>
            <a:ext cx="6032500" cy="1068070"/>
          </a:xfrm>
          <a:prstGeom prst="rect">
            <a:avLst/>
          </a:prstGeom>
          <a:noFill/>
          <a:ln>
            <a:noFill/>
          </a:ln>
        </p:spPr>
      </p:pic>
    </p:spTree>
    <p:extLst>
      <p:ext uri="{BB962C8B-B14F-4D97-AF65-F5344CB8AC3E}">
        <p14:creationId xmlns:p14="http://schemas.microsoft.com/office/powerpoint/2010/main" val="1684340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lvl="0"/>
            <a:r>
              <a:rPr lang="es" dirty="0"/>
              <a:t>CONCLUSION</a:t>
            </a:r>
            <a:endParaRPr dirty="0">
              <a:solidFill>
                <a:srgbClr val="FFFFFF"/>
              </a:solidFill>
            </a:endParaRPr>
          </a:p>
        </p:txBody>
      </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INSTALLATION DE L’API</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4181100" y="1595826"/>
            <a:ext cx="4651200" cy="2332019"/>
          </a:xfrm>
          <a:prstGeom prst="rect">
            <a:avLst/>
          </a:prstGeom>
        </p:spPr>
      </p:pic>
      <p:pic>
        <p:nvPicPr>
          <p:cNvPr id="7" name="Image 6" descr="C:\Users\Mon PC\AppData\Local\Microsoft\Windows\INetCache\Content.Word\Desktop - 4 (2).png"/>
          <p:cNvPicPr/>
          <p:nvPr/>
        </p:nvPicPr>
        <p:blipFill>
          <a:blip r:embed="rId4">
            <a:extLst>
              <a:ext uri="{28A0092B-C50C-407E-A947-70E740481C1C}">
                <a14:useLocalDpi xmlns:a14="http://schemas.microsoft.com/office/drawing/2010/main" val="0"/>
              </a:ext>
            </a:extLst>
          </a:blip>
          <a:srcRect/>
          <a:stretch>
            <a:fillRect/>
          </a:stretch>
        </p:blipFill>
        <p:spPr bwMode="auto">
          <a:xfrm>
            <a:off x="626400" y="1234831"/>
            <a:ext cx="3309900" cy="3394770"/>
          </a:xfrm>
          <a:prstGeom prst="rect">
            <a:avLst/>
          </a:prstGeom>
          <a:noFill/>
          <a:ln>
            <a:noFill/>
          </a:ln>
        </p:spPr>
      </p:pic>
    </p:spTree>
    <p:extLst>
      <p:ext uri="{BB962C8B-B14F-4D97-AF65-F5344CB8AC3E}">
        <p14:creationId xmlns:p14="http://schemas.microsoft.com/office/powerpoint/2010/main" val="25681148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{1FF44032-805F-444B-8A03-B432608A649F}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{1FF44032-805F-444B-8A03-B432608A649F}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{1FF44032-805F-444B-8A03-B432608A649F}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{1FF44032-805F-444B-8A03-B432608A649F}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21783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INSTALLATION DE L’API</a:t>
            </a:r>
            <a:endParaRPr dirty="0"/>
          </a:p>
        </p:txBody>
      </p:sp>
      <p:cxnSp>
        <p:nvCxnSpPr>
          <p:cNvPr id="614" name="Google Shape;614;p31"/>
          <p:cNvCxnSpPr/>
          <p:nvPr/>
        </p:nvCxnSpPr>
        <p:spPr>
          <a:xfrm>
            <a:off x="311700" y="82594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Image 5" descr="https://lh5.googleusercontent.com/iQI_vcnOqC5qiaecDnZVFII_OzRB1bWMUUBM1KpyJyIKF2hUMh-OMISDTV6rswLAmBtOOFdy590aXiV0sYOP3x5jq1YkV0wNuCTlzfV2ZFySrNTv1E26gfcUCo2WDa5MfSy30gjZOBiLh8aiV5zZqiw"/>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32902"/>
            <a:ext cx="4092660" cy="2335137"/>
          </a:xfrm>
          <a:prstGeom prst="rect">
            <a:avLst/>
          </a:prstGeom>
          <a:noFill/>
          <a:ln>
            <a:noFill/>
          </a:ln>
        </p:spPr>
      </p:pic>
      <p:pic>
        <p:nvPicPr>
          <p:cNvPr id="8" name="Image 7" descr="https://lh3.googleusercontent.com/fBb3sY_rE4Pnzc0Cmzw7DQsElgrMSujC2_Thv-CtjNYFf__68oRUiGssw464Qk_rUKmSgMGMBTpoTpvBRVU_mXUPIngI_BtiQr73K1wLZxR97KaB3UrGCwzWBmoP7g2TkJJvs3APurgGN9ME04ggSAA"/>
          <p:cNvPicPr/>
          <p:nvPr/>
        </p:nvPicPr>
        <p:blipFill>
          <a:blip r:embed="rId4">
            <a:extLst>
              <a:ext uri="{28A0092B-C50C-407E-A947-70E740481C1C}">
                <a14:useLocalDpi xmlns:a14="http://schemas.microsoft.com/office/drawing/2010/main" val="0"/>
              </a:ext>
            </a:extLst>
          </a:blip>
          <a:srcRect/>
          <a:stretch>
            <a:fillRect/>
          </a:stretch>
        </p:blipFill>
        <p:spPr bwMode="auto">
          <a:xfrm>
            <a:off x="4487520" y="1363021"/>
            <a:ext cx="4261920" cy="2005018"/>
          </a:xfrm>
          <a:prstGeom prst="rect">
            <a:avLst/>
          </a:prstGeom>
          <a:noFill/>
          <a:ln>
            <a:noFill/>
          </a:ln>
        </p:spPr>
      </p:pic>
      <p:pic>
        <p:nvPicPr>
          <p:cNvPr id="9" name="Image 8" descr="https://lh4.googleusercontent.com/LdxE8dI3LT5gCYy6XWWGHH425ImgX99ClgB-W2ebxEEoNLNTdEduYlSQbTJD5ypgk9VzGr4-OvM2Bwi31tJytBlOgukYYzQ1Fo37qZ1cQEe8_F5_QfQWInPwv8_mq1-2S9jQDVrL5XihOgzQ-HT0yRw"/>
          <p:cNvPicPr/>
          <p:nvPr/>
        </p:nvPicPr>
        <p:blipFill rotWithShape="1">
          <a:blip r:embed="rId5">
            <a:extLst>
              <a:ext uri="{28A0092B-C50C-407E-A947-70E740481C1C}">
                <a14:useLocalDpi xmlns:a14="http://schemas.microsoft.com/office/drawing/2010/main" val="0"/>
              </a:ext>
            </a:extLst>
          </a:blip>
          <a:srcRect t="69664"/>
          <a:stretch/>
        </p:blipFill>
        <p:spPr bwMode="auto">
          <a:xfrm>
            <a:off x="2687955" y="3535680"/>
            <a:ext cx="3956685" cy="982980"/>
          </a:xfrm>
          <a:prstGeom prst="rect">
            <a:avLst/>
          </a:prstGeom>
          <a:noFill/>
          <a:ln>
            <a:noFill/>
          </a:ln>
        </p:spPr>
      </p:pic>
    </p:spTree>
    <p:extLst>
      <p:ext uri="{BB962C8B-B14F-4D97-AF65-F5344CB8AC3E}">
        <p14:creationId xmlns:p14="http://schemas.microsoft.com/office/powerpoint/2010/main" val="39294087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5221</TotalTime>
  <Words>1488</Words>
  <Application>Microsoft Office PowerPoint</Application>
  <PresentationFormat>Affichage à l'écran (16:9)</PresentationFormat>
  <Paragraphs>340</Paragraphs>
  <Slides>91</Slides>
  <Notes>91</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91</vt:i4>
      </vt:variant>
    </vt:vector>
  </HeadingPairs>
  <TitlesOfParts>
    <vt:vector size="106" baseType="lpstr">
      <vt:lpstr>Amatic SC</vt:lpstr>
      <vt:lpstr>Proxima Nova Semibold</vt:lpstr>
      <vt:lpstr>Roboto Medium</vt:lpstr>
      <vt:lpstr>Didact Gothic</vt:lpstr>
      <vt:lpstr>Calibri</vt:lpstr>
      <vt:lpstr>Bree Serif</vt:lpstr>
      <vt:lpstr>Roboto Light</vt:lpstr>
      <vt:lpstr>Proxima Nova</vt:lpstr>
      <vt:lpstr>Roboto Thin</vt:lpstr>
      <vt:lpstr>Arial</vt:lpstr>
      <vt:lpstr>Roboto Mono Thin</vt:lpstr>
      <vt:lpstr>Roboto Black</vt:lpstr>
      <vt:lpstr>WEB PROPOSAL</vt:lpstr>
      <vt:lpstr>SlidesGo Final Pages</vt:lpstr>
      <vt:lpstr>Slidesgo Final Pages</vt:lpstr>
      <vt:lpstr>Dossier Professionnel DWWM </vt:lpstr>
      <vt:lpstr>SOMMAIRE</vt:lpstr>
      <vt:lpstr> - ABDOUN Walid  - 24 ans - Formé et issu du secteur commerciale</vt:lpstr>
      <vt:lpstr>DOSSIER PROJET </vt:lpstr>
      <vt:lpstr>CAHIER DES CHARGES et MAQUETTE</vt:lpstr>
      <vt:lpstr>FRONT-END</vt:lpstr>
      <vt:lpstr>INSTALLATION DE L’API</vt:lpstr>
      <vt:lpstr>INSTALLATION DE L’API</vt:lpstr>
      <vt:lpstr>INSTALLATION DE L’API</vt:lpstr>
      <vt:lpstr>TEST DE L’API</vt:lpstr>
      <vt:lpstr>CONCLUSION DOSSIER PROJET</vt:lpstr>
      <vt:lpstr>DOSSIER PROFESSIONNEL </vt:lpstr>
      <vt:lpstr>MAQUETTAGE</vt:lpstr>
      <vt:lpstr>JAVASCRIPT</vt:lpstr>
      <vt:lpstr>JAVASCRIPT</vt:lpstr>
      <vt:lpstr>HTML/CSS/BOOTRSTRAP</vt:lpstr>
      <vt:lpstr>HTML/CSS/BOOTRSTRAP</vt:lpstr>
      <vt:lpstr>A propos de WALIDIFY</vt:lpstr>
      <vt:lpstr>Technologies utilisées  </vt:lpstr>
      <vt:lpstr>MAQUETTE</vt:lpstr>
      <vt:lpstr>Maquette</vt:lpstr>
      <vt:lpstr>OBJECTIFS</vt:lpstr>
      <vt:lpstr>DEVELOPPEMENT DU FRONT SUR VSC</vt:lpstr>
      <vt:lpstr>A VIDEO IS A GOOD IDEA</vt:lpstr>
      <vt:lpstr>FRONT-END</vt:lpstr>
      <vt:lpstr>FRONT-END</vt:lpstr>
      <vt:lpstr>FRONT-END</vt:lpstr>
      <vt:lpstr>FRONT-END</vt:lpstr>
      <vt:lpstr>FRONT-END</vt:lpstr>
      <vt:lpstr>BACK-END</vt:lpstr>
      <vt:lpstr>CREATION DU MCD</vt:lpstr>
      <vt:lpstr>STRUCTURE MVC</vt:lpstr>
      <vt:lpstr>CREATION DE LA BDD</vt:lpstr>
      <vt:lpstr>CREATION DE LA BDD ET DES TABLES</vt:lpstr>
      <vt:lpstr>CONNEXION A LA BDD</vt:lpstr>
      <vt:lpstr>ROUTEUR (index.php)</vt:lpstr>
      <vt:lpstr>MISE EN PLACE DU MANAGER/MODEL</vt:lpstr>
      <vt:lpstr>MISE EN PLACE DU CONTROLLER</vt:lpstr>
      <vt:lpstr>MISE EN PLACE DE LA VIEW </vt:lpstr>
      <vt:lpstr>ROUTEUR (index.php)</vt:lpstr>
      <vt:lpstr>RESULTAT POUR LES AUTRES PAGES</vt:lpstr>
      <vt:lpstr>CRUD</vt:lpstr>
      <vt:lpstr>CRUD - Affichage</vt:lpstr>
      <vt:lpstr>CRUD - Affichage</vt:lpstr>
      <vt:lpstr>CRUD – Affichage Résultat</vt:lpstr>
      <vt:lpstr>CRUD - Ajout</vt:lpstr>
      <vt:lpstr>CRUD - Ajout</vt:lpstr>
      <vt:lpstr>CRUD - Ajout</vt:lpstr>
      <vt:lpstr>CRUD – Ajout Résultat</vt:lpstr>
      <vt:lpstr>CRUD - Suppression</vt:lpstr>
      <vt:lpstr>CRUD - Suppression</vt:lpstr>
      <vt:lpstr>CRUD – Suppression Résultat</vt:lpstr>
      <vt:lpstr>CRUD - Modification</vt:lpstr>
      <vt:lpstr>CRUD - Modification</vt:lpstr>
      <vt:lpstr>CRUD – Modification Résultat</vt:lpstr>
      <vt:lpstr>CRUD – Modification Résultat</vt:lpstr>
      <vt:lpstr>CONNEXION/INSCRIPTION</vt:lpstr>
      <vt:lpstr>CONNEXION/INSCRIPTION</vt:lpstr>
      <vt:lpstr>CONNEXION/INSCRIPTION</vt:lpstr>
      <vt:lpstr>CONNEXION/INSCRIPTION</vt:lpstr>
      <vt:lpstr>CONNEXION/INSCRIPTION - Test</vt:lpstr>
      <vt:lpstr>CONNEXION/INSCRIPTION - Test</vt:lpstr>
      <vt:lpstr>CONNEXION/INSCRIPTION – Option ADMIN</vt:lpstr>
      <vt:lpstr>CONNEXION/INSCRIPTION – Option ADMIN</vt:lpstr>
      <vt:lpstr>ESPACE COMMENTAIRE</vt:lpstr>
      <vt:lpstr>ESPACE COMMENTAIRE</vt:lpstr>
      <vt:lpstr>ESPACE COMMENTAIRE</vt:lpstr>
      <vt:lpstr>ESPACE COMMENTAIRE</vt:lpstr>
      <vt:lpstr>ESPACE COMMENTAIRE</vt:lpstr>
      <vt:lpstr>ESPACE COMMENTAIRE - Test</vt:lpstr>
      <vt:lpstr>ESPACE COMMENTAIRE - Test</vt:lpstr>
      <vt:lpstr>CONCLUSION</vt:lpstr>
      <vt:lpstr>THANKS!</vt:lpstr>
      <vt:lpstr>Instructions for use</vt:lpstr>
      <vt:lpstr>RESOURCES</vt:lpstr>
      <vt:lpstr>...and our sets of editable icons</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Dossier Professionnel DWWM</dc:title>
  <dc:creator>Mon PC</dc:creator>
  <cp:lastModifiedBy>Mon PC</cp:lastModifiedBy>
  <cp:revision>42</cp:revision>
  <dcterms:modified xsi:type="dcterms:W3CDTF">2023-06-15T12:42:39Z</dcterms:modified>
</cp:coreProperties>
</file>